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720" r:id="rId2"/>
    <p:sldId id="727" r:id="rId3"/>
    <p:sldId id="1342" r:id="rId4"/>
    <p:sldId id="793" r:id="rId5"/>
    <p:sldId id="1405" r:id="rId6"/>
    <p:sldId id="1407" r:id="rId7"/>
    <p:sldId id="1408" r:id="rId8"/>
    <p:sldId id="1398" r:id="rId9"/>
    <p:sldId id="1371" r:id="rId10"/>
    <p:sldId id="1395" r:id="rId11"/>
    <p:sldId id="1396" r:id="rId12"/>
    <p:sldId id="1397" r:id="rId13"/>
    <p:sldId id="974" r:id="rId14"/>
    <p:sldId id="1394" r:id="rId15"/>
    <p:sldId id="983" r:id="rId16"/>
    <p:sldId id="1052" r:id="rId17"/>
    <p:sldId id="1053" r:id="rId18"/>
    <p:sldId id="1078" r:id="rId19"/>
    <p:sldId id="1054" r:id="rId20"/>
    <p:sldId id="1076" r:id="rId21"/>
    <p:sldId id="1077" r:id="rId22"/>
    <p:sldId id="1079" r:id="rId23"/>
    <p:sldId id="1345" r:id="rId24"/>
    <p:sldId id="1347" r:id="rId25"/>
    <p:sldId id="1348" r:id="rId26"/>
    <p:sldId id="1349" r:id="rId27"/>
    <p:sldId id="1350" r:id="rId28"/>
    <p:sldId id="1351" r:id="rId29"/>
    <p:sldId id="1352" r:id="rId30"/>
    <p:sldId id="1357" r:id="rId31"/>
    <p:sldId id="1353" r:id="rId32"/>
    <p:sldId id="1354" r:id="rId33"/>
    <p:sldId id="1355" r:id="rId34"/>
    <p:sldId id="1358" r:id="rId35"/>
    <p:sldId id="1069" r:id="rId36"/>
    <p:sldId id="1070" r:id="rId37"/>
    <p:sldId id="1360" r:id="rId38"/>
    <p:sldId id="1074" r:id="rId39"/>
    <p:sldId id="1080" r:id="rId40"/>
    <p:sldId id="1380" r:id="rId41"/>
    <p:sldId id="1389" r:id="rId42"/>
    <p:sldId id="1366" r:id="rId43"/>
    <p:sldId id="1081" r:id="rId44"/>
    <p:sldId id="1082" r:id="rId45"/>
    <p:sldId id="1390" r:id="rId46"/>
    <p:sldId id="1083" r:id="rId47"/>
    <p:sldId id="1084" r:id="rId48"/>
    <p:sldId id="1391" r:id="rId49"/>
    <p:sldId id="1364" r:id="rId50"/>
    <p:sldId id="1362" r:id="rId51"/>
    <p:sldId id="1363" r:id="rId52"/>
    <p:sldId id="1392" r:id="rId53"/>
    <p:sldId id="1365" r:id="rId54"/>
    <p:sldId id="1343" r:id="rId55"/>
    <p:sldId id="1344" r:id="rId56"/>
    <p:sldId id="964" r:id="rId57"/>
    <p:sldId id="1029" r:id="rId58"/>
    <p:sldId id="1030" r:id="rId59"/>
    <p:sldId id="1031" r:id="rId60"/>
    <p:sldId id="1032" r:id="rId61"/>
    <p:sldId id="1033" r:id="rId62"/>
    <p:sldId id="1035" r:id="rId63"/>
    <p:sldId id="1036" r:id="rId64"/>
    <p:sldId id="970" r:id="rId65"/>
    <p:sldId id="1025" r:id="rId66"/>
    <p:sldId id="1026" r:id="rId67"/>
    <p:sldId id="1027" r:id="rId68"/>
    <p:sldId id="1028" r:id="rId69"/>
    <p:sldId id="1037" r:id="rId70"/>
    <p:sldId id="985" r:id="rId71"/>
    <p:sldId id="1368" r:id="rId72"/>
    <p:sldId id="1038" r:id="rId73"/>
    <p:sldId id="1367" r:id="rId74"/>
    <p:sldId id="1039" r:id="rId75"/>
    <p:sldId id="1047" r:id="rId76"/>
    <p:sldId id="1040" r:id="rId77"/>
    <p:sldId id="1381" r:id="rId78"/>
    <p:sldId id="1041" r:id="rId79"/>
    <p:sldId id="1068" r:id="rId80"/>
    <p:sldId id="1049" r:id="rId81"/>
    <p:sldId id="1382" r:id="rId82"/>
    <p:sldId id="1050" r:id="rId83"/>
    <p:sldId id="1383" r:id="rId84"/>
    <p:sldId id="1044" r:id="rId85"/>
    <p:sldId id="1061" r:id="rId86"/>
    <p:sldId id="1062" r:id="rId87"/>
    <p:sldId id="1058" r:id="rId88"/>
    <p:sldId id="1059" r:id="rId89"/>
    <p:sldId id="1060" r:id="rId90"/>
    <p:sldId id="1063" r:id="rId91"/>
    <p:sldId id="1064" r:id="rId92"/>
    <p:sldId id="1384" r:id="rId93"/>
    <p:sldId id="257" r:id="rId94"/>
    <p:sldId id="258" r:id="rId95"/>
    <p:sldId id="259" r:id="rId96"/>
    <p:sldId id="271" r:id="rId97"/>
    <p:sldId id="261" r:id="rId98"/>
    <p:sldId id="272" r:id="rId99"/>
    <p:sldId id="263" r:id="rId100"/>
    <p:sldId id="264" r:id="rId101"/>
    <p:sldId id="265" r:id="rId102"/>
    <p:sldId id="266" r:id="rId103"/>
    <p:sldId id="267" r:id="rId104"/>
    <p:sldId id="273" r:id="rId105"/>
    <p:sldId id="269" r:id="rId106"/>
    <p:sldId id="1400" r:id="rId107"/>
    <p:sldId id="1402" r:id="rId108"/>
    <p:sldId id="1401" r:id="rId109"/>
    <p:sldId id="1403" r:id="rId110"/>
    <p:sldId id="1404" r:id="rId111"/>
    <p:sldId id="435" r:id="rId112"/>
  </p:sldIdLst>
  <p:sldSz cx="12192000" cy="6858000"/>
  <p:notesSz cx="6797675" cy="9926638"/>
  <p:embeddedFontLst>
    <p:embeddedFont>
      <p:font typeface="Cambria Math" panose="02040503050406030204" pitchFamily="18" charset="0"/>
      <p:regular r:id="rId115"/>
    </p:embeddedFont>
    <p:embeddedFont>
      <p:font typeface="HY헤드라인M" panose="02030600000101010101" pitchFamily="18" charset="-127"/>
      <p:regular r:id="rId116"/>
    </p:embeddedFont>
    <p:embeddedFont>
      <p:font typeface="Source Code Pro" panose="020B0600000101010101" charset="0"/>
      <p:regular r:id="rId117"/>
      <p:bold r:id="rId118"/>
      <p:italic r:id="rId119"/>
      <p:boldItalic r:id="rId120"/>
    </p:embeddedFont>
    <p:embeddedFont>
      <p:font typeface="맑은 고딕" panose="020B0503020000020004" pitchFamily="50" charset="-127"/>
      <p:regular r:id="rId121"/>
      <p:bold r:id="rId122"/>
    </p:embeddedFont>
    <p:embeddedFont>
      <p:font typeface="맑은 고딕" panose="020B0503020000020004" pitchFamily="50" charset="-127"/>
      <p:regular r:id="rId121"/>
      <p:bold r:id="rId122"/>
    </p:embeddedFont>
    <p:embeddedFont>
      <p:font typeface="삼성긴고딕 Bold" panose="020B0600000101010101" pitchFamily="50" charset="-127"/>
      <p:regular r:id="rId123"/>
    </p:embeddedFont>
    <p:embeddedFont>
      <p:font typeface="삼성긴고딕 Heavy" panose="020B0600000101010101" pitchFamily="50" charset="-127"/>
      <p:regular r:id="rId124"/>
    </p:embeddedFont>
    <p:embeddedFont>
      <p:font typeface="삼성긴고딕 Medium" panose="020B0600000101010101" pitchFamily="50" charset="-127"/>
      <p:regular r:id="rId125"/>
    </p:embeddedFont>
    <p:embeddedFont>
      <p:font typeface="삼성긴고딕 Regular" panose="020B0600000101010101" pitchFamily="50" charset="-127"/>
      <p:regular r:id="rId126"/>
    </p:embeddedFont>
    <p:embeddedFont>
      <p:font typeface="삼성긴고딕OTF Regular" panose="020B0600000101010101" pitchFamily="34" charset="-127"/>
      <p:regular r:id="rId1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orient="horz" pos="133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orient="horz" pos="1017">
          <p15:clr>
            <a:srgbClr val="A4A3A4"/>
          </p15:clr>
        </p15:guide>
        <p15:guide id="5" orient="horz" pos="4156" userDrawn="1">
          <p15:clr>
            <a:srgbClr val="A4A3A4"/>
          </p15:clr>
        </p15:guide>
        <p15:guide id="6" pos="7401" userDrawn="1">
          <p15:clr>
            <a:srgbClr val="A4A3A4"/>
          </p15:clr>
        </p15:guide>
        <p15:guide id="7" pos="210">
          <p15:clr>
            <a:srgbClr val="A4A3A4"/>
          </p15:clr>
        </p15:guide>
        <p15:guide id="8" pos="7471">
          <p15:clr>
            <a:srgbClr val="A4A3A4"/>
          </p15:clr>
        </p15:guide>
        <p15:guide id="9" pos="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131"/>
    <a:srgbClr val="1F4E79"/>
    <a:srgbClr val="76694D"/>
    <a:srgbClr val="988E79"/>
    <a:srgbClr val="5B9BD5"/>
    <a:srgbClr val="002060"/>
    <a:srgbClr val="0542BB"/>
    <a:srgbClr val="FEFEFE"/>
    <a:srgbClr val="1BB1E6"/>
    <a:srgbClr val="0C4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244" autoAdjust="0"/>
  </p:normalViewPr>
  <p:slideViewPr>
    <p:cSldViewPr snapToGrid="0">
      <p:cViewPr varScale="1">
        <p:scale>
          <a:sx n="101" d="100"/>
          <a:sy n="101" d="100"/>
        </p:scale>
        <p:origin x="936" y="108"/>
      </p:cViewPr>
      <p:guideLst>
        <p:guide orient="horz" pos="2183"/>
        <p:guide orient="horz" pos="133"/>
        <p:guide orient="horz" pos="368"/>
        <p:guide orient="horz" pos="1017"/>
        <p:guide orient="horz" pos="4156"/>
        <p:guide pos="7401"/>
        <p:guide pos="210"/>
        <p:guide pos="7471"/>
        <p:guide pos="602"/>
      </p:guideLst>
    </p:cSldViewPr>
  </p:slideViewPr>
  <p:outlineViewPr>
    <p:cViewPr>
      <p:scale>
        <a:sx n="33" d="100"/>
        <a:sy n="33" d="100"/>
      </p:scale>
      <p:origin x="0" y="-391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084"/>
    </p:cViewPr>
  </p:sorterViewPr>
  <p:notesViewPr>
    <p:cSldViewPr snapToGrid="0">
      <p:cViewPr varScale="1">
        <p:scale>
          <a:sx n="60" d="100"/>
          <a:sy n="60" d="100"/>
        </p:scale>
        <p:origin x="386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9.fntdata"/><Relationship Id="rId128" Type="http://schemas.openxmlformats.org/officeDocument/2006/relationships/commentAuthors" Target="comment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4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0.fntdata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openxmlformats.org/officeDocument/2006/relationships/font" Target="fonts/font5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6.fntdata"/><Relationship Id="rId125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font" Target="fonts/font1.fntdata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7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2C76A-DC4E-4724-9247-0840BF7C54DD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DB638-D11A-444F-8A28-1EA00921CA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633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6T07:54:27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1 6593 0 0,'-158'11'1433'0'0,"176"-9"-4529"0"0,25 0 2206 0 0,-33-4-1878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6T07:54:28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 5705 0 0,'-34'-1'176'0'0,"7"-1"-128"0"0,-3 0-40 0 0,9 1-40 0 0,10 1-16 0 0,2 0-32 0 0,2 3-8 0 0,3 0 24 0 0,0 0-8 0 0,3 1 0 0 0,1 0 8 0 0,3 0 0 0 0,0 0 16 0 0,5 3-8 0 0,0-2 24 0 0,2 1-32 0 0,-1 0 0 0 0,2-1-3473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6T07:54:3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76 12003 0 0,'-18'-10'184'0'0,"-3"-2"72"0"0,-4-1-16 0 0,0-3-80 0 0,15 10-568 0 0,4 1-745 0 0,6 3-623 0 0,6 1-232 0 0,7 1 407 0 0,6-4 593 0 0,8-2-2625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6T07:54:49.1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200 131 13371 0 0,'-31'-27'423'0'0,"20"16"-434"0"0,0 0 0 0 0,-1 0-1 0 0,-1 1 1 0 0,0 1 0 0 0,0 0 0 0 0,-1 1 0 0 0,0 0-1 0 0,0 1 1 0 0,-1 0 0 0 0,0 2 0 0 0,-5-2 11 0 0,16 10-5352 0 0,16 11 2293 0 0,-6-7 1927 0 0,1 4-1820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6T07:55:23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4529 0 0,'0'5'16'0'0,"0"1"-16"0"0,0-1 8 0 0,0-2-8 0 0,0-3-24 0 0,1 0-16 0 0,-1-3-32 0 0,2-2-3089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11-06T07:55:2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11367 1422 4313 0 0,'49'-20'1194'0'0,"-49"20"-1164"0"0,0 0 2 0 0,0 0 3 0 0,0 0 13 0 0,0 0 16 0 0,-49-18 2678 0 0,45 18-2742 0 0,0 0 0 0 0,0 1 1 0 0,1-1-1 0 0,-1 1 0 0 0,0 0 0 0 0,0 0 1 0 0,1 1-1 0 0,-1-1 0 0 0,1 1 1 0 0,-1 0-1 0 0,1 0 0 0 0,0 0 0 0 0,-1 0 1 0 0,1 0-1 0 0,0 1 0 0 0,1-1 1 0 0,-1 1-1 0 0,0 0 0 0 0,1 0 0 0 0,-1 0 1 0 0,1 0-1 0 0,0 0 0 0 0,0 1 0 0 0,0-1 1 0 0,1 1-1 0 0,-1-1 0 0 0,1 1 1 0 0,0 0-1 0 0,-1 1 0 0 0,0-1 14 0 0,-20 27 804 0 0,22-31-810 0 0,0 0 0 0 0,2 29 752 0 0,32-43-46 0 0,-52-2 523 0 0,18 16-1250 0 0,0 0 6 0 0,0 0 11 0 0,-1 0-5 0 0,0 0-12 0 0,0 7-724 0 0,9 6-6569 0 0,-5-14 4498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3D2F1-DDA5-437E-B8C4-4930D4EF112B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7BEBD-75DE-4F71-B27A-1FC861355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39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gallery/index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7BEBD-75DE-4F71-B27A-1FC86135577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523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비주얼라이제이션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텍스트 기반에서는 특이 점을 찾기 힘들다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회사에서 상사에게 보고를 할 때 왼쪽과 같은 문서를 보여주면 혼난다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시각화 해서 보여줘야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대기업 같은 경우 로그만 다루는 부서가 있을 정도로 중요하다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248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아래 </a:t>
            </a:r>
            <a:r>
              <a:rPr lang="en-US" altLang="ko-KR" dirty="0"/>
              <a:t>3</a:t>
            </a:r>
            <a:r>
              <a:rPr lang="ko-KR" altLang="en-US" dirty="0"/>
              <a:t>가지 경우에서 가장 많이 쓰임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QT</a:t>
            </a:r>
            <a:r>
              <a:rPr lang="ko-KR" altLang="en-US" dirty="0"/>
              <a:t>가 인기가 좋은 이유가 그래프 </a:t>
            </a:r>
            <a:r>
              <a:rPr lang="en-US" altLang="ko-KR" dirty="0"/>
              <a:t>/ </a:t>
            </a:r>
            <a:r>
              <a:rPr lang="ko-KR" altLang="en-US" dirty="0"/>
              <a:t>차트 그리는 라이브러리가 엄청 좋음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winform</a:t>
            </a:r>
            <a:r>
              <a:rPr lang="en-US" altLang="ko-KR" dirty="0"/>
              <a:t> </a:t>
            </a:r>
            <a:r>
              <a:rPr lang="ko-KR" altLang="en-US" dirty="0"/>
              <a:t>이나 </a:t>
            </a:r>
            <a:r>
              <a:rPr lang="en-US" altLang="ko-KR" dirty="0" err="1"/>
              <a:t>mfc</a:t>
            </a:r>
            <a:r>
              <a:rPr lang="en-US" altLang="ko-KR" dirty="0"/>
              <a:t> </a:t>
            </a:r>
            <a:r>
              <a:rPr lang="ko-KR" altLang="en-US" dirty="0"/>
              <a:t>에 비하면 </a:t>
            </a:r>
            <a:r>
              <a:rPr lang="en-US" altLang="ko-KR" dirty="0"/>
              <a:t>QT</a:t>
            </a:r>
            <a:r>
              <a:rPr lang="ko-KR" altLang="en-US" dirty="0"/>
              <a:t>가 굉장히 좋음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059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이상 감지를 찾아서 분석하는 용도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고객에게 제출할 자료를 만들기 위해서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윗분들은</a:t>
            </a:r>
            <a:r>
              <a:rPr lang="ko-KR" altLang="en-US" dirty="0"/>
              <a:t> 너무 값이 튀면 쳐내 </a:t>
            </a:r>
            <a:r>
              <a:rPr lang="en-US" altLang="ko-KR" dirty="0"/>
              <a:t>^^</a:t>
            </a:r>
          </a:p>
          <a:p>
            <a:pPr marL="0" indent="0">
              <a:buNone/>
            </a:pPr>
            <a:r>
              <a:rPr lang="ko-KR" altLang="en-US" dirty="0"/>
              <a:t>원하는 데이터가 나올 때까지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7563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ART level </a:t>
            </a:r>
            <a:r>
              <a:rPr lang="ko-KR" altLang="en-US" dirty="0"/>
              <a:t>이쁘다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다만 회사에서는 좋아하지 않는다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472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보기 좋은 그래프로 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그래프를 보는 데 공부를 또 해야 하면 안된다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683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ko-KR" altLang="en-US" dirty="0"/>
              <a:t>로그 </a:t>
            </a:r>
            <a:r>
              <a:rPr lang="ko-KR" altLang="en-US" dirty="0" err="1"/>
              <a:t>데이터만들기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사실 저런 포맷보다는 팀에서 자체적으로 만든 포맷을 사용함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로그 전달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로그 데이터가 너무 크다</a:t>
            </a:r>
            <a:r>
              <a:rPr lang="en-US" altLang="ko-KR" dirty="0"/>
              <a:t>.</a:t>
            </a:r>
          </a:p>
          <a:p>
            <a:pPr marL="457200" lvl="1" indent="0">
              <a:buNone/>
            </a:pPr>
            <a:r>
              <a:rPr lang="ko-KR" altLang="en-US" dirty="0"/>
              <a:t>초당 </a:t>
            </a:r>
            <a:r>
              <a:rPr lang="en-US" altLang="ko-KR" dirty="0"/>
              <a:t>100</a:t>
            </a:r>
            <a:r>
              <a:rPr lang="ko-KR" altLang="en-US" dirty="0"/>
              <a:t>줄이 </a:t>
            </a:r>
            <a:r>
              <a:rPr lang="ko-KR" altLang="en-US" dirty="0" err="1"/>
              <a:t>넘어감</a:t>
            </a:r>
            <a:r>
              <a:rPr lang="en-US" altLang="ko-KR" dirty="0"/>
              <a:t>, 1</a:t>
            </a:r>
            <a:r>
              <a:rPr lang="ko-KR" altLang="en-US" dirty="0"/>
              <a:t>시간만 지나도</a:t>
            </a:r>
            <a:r>
              <a:rPr lang="en-US" altLang="ko-KR" dirty="0"/>
              <a:t>… 1</a:t>
            </a:r>
            <a:r>
              <a:rPr lang="ko-KR" altLang="en-US" dirty="0"/>
              <a:t>주일이 지나면 </a:t>
            </a:r>
            <a:r>
              <a:rPr lang="en-US" altLang="ko-KR" dirty="0"/>
              <a:t>TB </a:t>
            </a:r>
            <a:r>
              <a:rPr lang="ko-KR" altLang="en-US" dirty="0"/>
              <a:t>이상 나옴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그래서 </a:t>
            </a:r>
            <a:r>
              <a:rPr lang="en-US" altLang="ko-KR" dirty="0"/>
              <a:t>SD </a:t>
            </a:r>
            <a:r>
              <a:rPr lang="ko-KR" altLang="en-US" dirty="0"/>
              <a:t>카드에 저장하지 않음</a:t>
            </a:r>
            <a:endParaRPr lang="en-US" altLang="ko-KR" dirty="0"/>
          </a:p>
          <a:p>
            <a:pPr marL="457200" lvl="1" indent="0">
              <a:buNone/>
            </a:pPr>
            <a:r>
              <a:rPr lang="ko-KR" altLang="en-US" dirty="0"/>
              <a:t>보통 </a:t>
            </a:r>
            <a:r>
              <a:rPr lang="en-US" altLang="ko-KR" dirty="0"/>
              <a:t>SAMBA </a:t>
            </a:r>
            <a:r>
              <a:rPr lang="ko-KR" altLang="en-US" dirty="0"/>
              <a:t>나 </a:t>
            </a:r>
            <a:r>
              <a:rPr lang="en-US" altLang="ko-KR" dirty="0"/>
              <a:t>SQL </a:t>
            </a:r>
            <a:r>
              <a:rPr lang="ko-KR" altLang="en-US" dirty="0"/>
              <a:t>로 보냄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파싱</a:t>
            </a:r>
            <a:endParaRPr lang="en-US" altLang="ko-KR" dirty="0"/>
          </a:p>
          <a:p>
            <a:pPr marL="228600" indent="-228600">
              <a:buAutoNum type="arabicParenR"/>
            </a:pPr>
            <a:r>
              <a:rPr lang="ko-KR" altLang="en-US" dirty="0"/>
              <a:t>시각화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자체적인 품질 확보를 위해서는 로그를 가시화해서 관리를 해야 하기 때문에 대부분의 대기업들이 로그에 관한 부서를 별도로 둘 정도이다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SAMBA : </a:t>
            </a:r>
            <a:r>
              <a:rPr lang="ko-KR" altLang="en-US" dirty="0"/>
              <a:t>윈도우 시스템에서 다른 시스템</a:t>
            </a:r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)</a:t>
            </a:r>
            <a:r>
              <a:rPr lang="ko-KR" altLang="en-US" dirty="0"/>
              <a:t>의 디스크나 프린터 등의 자원을 공유 가능하게끔 만든 프로토콜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SMB</a:t>
            </a:r>
            <a:r>
              <a:rPr lang="ko-KR" altLang="en-US" dirty="0"/>
              <a:t>라고 하며</a:t>
            </a:r>
            <a:r>
              <a:rPr lang="en-US" altLang="ko-KR" dirty="0"/>
              <a:t>, </a:t>
            </a:r>
            <a:r>
              <a:rPr lang="ko-KR" altLang="en-US" dirty="0"/>
              <a:t>일종의 공유 폴더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편리하지만 보안 이슈가 있어서 </a:t>
            </a:r>
            <a:r>
              <a:rPr lang="en-US" altLang="ko-KR" dirty="0"/>
              <a:t>sftp 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현재는 유닉스와 윈도 환경을 동시 지원하는 </a:t>
            </a:r>
            <a:r>
              <a:rPr lang="en-US" altLang="ko-KR" dirty="0"/>
              <a:t>CIFS </a:t>
            </a:r>
            <a:r>
              <a:rPr lang="ko-KR" altLang="en-US" dirty="0"/>
              <a:t>로 확장이 됨 </a:t>
            </a:r>
            <a:r>
              <a:rPr lang="en-US" altLang="ko-KR" dirty="0"/>
              <a:t>Common Internet file system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NFS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file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r>
              <a:rPr lang="ko-KR" altLang="en-US" dirty="0"/>
              <a:t> 네트워크파일 시스템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유저가 원격지 컴퓨터에 있는 파일을 마치 자신의 컴퓨터에 있는 것처럼 검색하고</a:t>
            </a:r>
            <a:r>
              <a:rPr lang="en-US" altLang="ko-KR" dirty="0"/>
              <a:t>, </a:t>
            </a:r>
            <a:r>
              <a:rPr lang="ko-KR" altLang="en-US" dirty="0"/>
              <a:t>마음대로 저장하거나 수정하도록 해주는 클라이언트</a:t>
            </a:r>
            <a:r>
              <a:rPr lang="en-US" altLang="ko-KR" dirty="0"/>
              <a:t>/</a:t>
            </a:r>
            <a:r>
              <a:rPr lang="ko-KR" altLang="en-US" dirty="0"/>
              <a:t>서버형 응용 프로그램입니다</a:t>
            </a:r>
            <a:r>
              <a:rPr lang="en-US" altLang="ko-KR" dirty="0"/>
              <a:t>. </a:t>
            </a:r>
            <a:r>
              <a:rPr lang="ko-KR" altLang="en-US" dirty="0"/>
              <a:t>유저에게는 </a:t>
            </a:r>
            <a:r>
              <a:rPr lang="en-US" altLang="ko-KR" dirty="0"/>
              <a:t>NFS </a:t>
            </a:r>
            <a:r>
              <a:rPr lang="ko-KR" altLang="en-US" dirty="0"/>
              <a:t>클라이언트</a:t>
            </a:r>
            <a:r>
              <a:rPr lang="en-US" altLang="ko-KR" dirty="0"/>
              <a:t>, </a:t>
            </a:r>
            <a:r>
              <a:rPr lang="ko-KR" altLang="en-US" dirty="0"/>
              <a:t>원격지 컴퓨터에는 </a:t>
            </a:r>
            <a:r>
              <a:rPr lang="en-US" altLang="ko-KR" dirty="0"/>
              <a:t>NFS </a:t>
            </a:r>
            <a:r>
              <a:rPr lang="ko-KR" altLang="en-US" dirty="0"/>
              <a:t>서버가 설치되어 있어야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32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Numerical Python</a:t>
            </a:r>
            <a:r>
              <a:rPr lang="ko-KR" altLang="en-US" dirty="0"/>
              <a:t>의 약자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다차원 배열을 효과적으로 처리할 수 있도록 해주며</a:t>
            </a:r>
            <a:endParaRPr lang="en-US" altLang="ko-KR" dirty="0"/>
          </a:p>
          <a:p>
            <a:r>
              <a:rPr lang="ko-KR" altLang="en-US" dirty="0"/>
              <a:t>현실 세계의 다양한 데이터를 배열 형태로 표현</a:t>
            </a:r>
            <a:endParaRPr lang="en-US" altLang="ko-KR" dirty="0"/>
          </a:p>
          <a:p>
            <a:r>
              <a:rPr lang="ko-KR" altLang="en-US" dirty="0"/>
              <a:t>기본 리스트에 비해 빠르고 메모리를 효율적으로 관리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강력한 기능</a:t>
            </a:r>
            <a:endParaRPr lang="en-US" altLang="ko-KR" dirty="0"/>
          </a:p>
          <a:p>
            <a:r>
              <a:rPr lang="ko-KR" altLang="en-US" dirty="0" err="1"/>
              <a:t>반복문</a:t>
            </a:r>
            <a:r>
              <a:rPr lang="ko-KR" altLang="en-US" dirty="0"/>
              <a:t> 없이 데이터 배열에 대한 처리 지원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https://numpy.org/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5217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를 하는 이유는 시각화와 </a:t>
            </a:r>
            <a:r>
              <a:rPr lang="en-US" altLang="ko-KR" dirty="0"/>
              <a:t>OpenCV </a:t>
            </a:r>
            <a:r>
              <a:rPr lang="ko-KR" altLang="en-US" dirty="0"/>
              <a:t>맛보기를 위해서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엔디</a:t>
            </a:r>
            <a:r>
              <a:rPr lang="ko-KR" altLang="en-US" dirty="0"/>
              <a:t> 어레이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차원 데이터</a:t>
            </a:r>
            <a:r>
              <a:rPr lang="en-US" altLang="ko-KR" dirty="0"/>
              <a:t> → Vector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차원 데이터 </a:t>
            </a:r>
            <a:r>
              <a:rPr lang="en-US" altLang="ko-KR" dirty="0"/>
              <a:t>→ Matrix</a:t>
            </a:r>
          </a:p>
          <a:p>
            <a:r>
              <a:rPr lang="en-US" altLang="ko-KR" dirty="0"/>
              <a:t>3</a:t>
            </a:r>
            <a:r>
              <a:rPr lang="ko-KR" altLang="en-US" dirty="0"/>
              <a:t>차원 이상의 데이터</a:t>
            </a:r>
            <a:r>
              <a:rPr lang="en-US" altLang="ko-KR" dirty="0"/>
              <a:t> → Tensor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4582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 </a:t>
            </a:r>
            <a:r>
              <a:rPr lang="ko-KR" altLang="en-US" dirty="0"/>
              <a:t>차원 배열</a:t>
            </a:r>
            <a:endParaRPr lang="en-US" altLang="ko-KR" dirty="0"/>
          </a:p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기본 객체는 행렬 단위로 데이터를 관리한다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혹시 고등학교 때 행렬 안 하신 분</a:t>
            </a:r>
            <a:r>
              <a:rPr lang="en-US" altLang="ko-KR" dirty="0"/>
              <a:t>? → 98</a:t>
            </a:r>
            <a:r>
              <a:rPr lang="ko-KR" altLang="en-US" dirty="0"/>
              <a:t>년생</a:t>
            </a:r>
            <a:r>
              <a:rPr lang="en-US" altLang="ko-KR" dirty="0"/>
              <a:t>~?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918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a = </a:t>
            </a:r>
            <a:r>
              <a:rPr lang="en-US" altLang="ko-KR" dirty="0" err="1"/>
              <a:t>np.array</a:t>
            </a:r>
            <a:r>
              <a:rPr lang="en-US" altLang="ko-KR" dirty="0"/>
              <a:t>([1,2,3,4])</a:t>
            </a:r>
          </a:p>
          <a:p>
            <a:endParaRPr lang="en-US" altLang="ko-KR" dirty="0"/>
          </a:p>
          <a:p>
            <a:r>
              <a:rPr lang="en-US" altLang="ko-KR" dirty="0"/>
              <a:t>print(a)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range(4):</a:t>
            </a:r>
          </a:p>
          <a:p>
            <a:r>
              <a:rPr lang="en-US" altLang="ko-KR" dirty="0"/>
              <a:t>    print(a[j][</a:t>
            </a:r>
            <a:r>
              <a:rPr lang="en-US" altLang="ko-KR" dirty="0" err="1"/>
              <a:t>i</a:t>
            </a:r>
            <a:r>
              <a:rPr lang="en-US" altLang="ko-KR" dirty="0"/>
              <a:t>])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</a:t>
            </a:r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a = </a:t>
            </a:r>
            <a:r>
              <a:rPr lang="en-US" altLang="ko-KR" dirty="0" err="1"/>
              <a:t>np.array</a:t>
            </a:r>
            <a:r>
              <a:rPr lang="en-US" altLang="ko-KR" dirty="0"/>
              <a:t>([[1,2,3,4],[5,6,7,8]])</a:t>
            </a:r>
          </a:p>
          <a:p>
            <a:endParaRPr lang="en-US" altLang="ko-KR" dirty="0"/>
          </a:p>
          <a:p>
            <a:r>
              <a:rPr lang="en-US" altLang="ko-KR" dirty="0"/>
              <a:t>print(a)</a:t>
            </a:r>
          </a:p>
          <a:p>
            <a:r>
              <a:rPr lang="en-US" altLang="ko-KR" dirty="0"/>
              <a:t>for j in range(2):</a:t>
            </a:r>
          </a:p>
          <a:p>
            <a:r>
              <a:rPr lang="en-US" altLang="ko-KR" dirty="0"/>
              <a:t>    for </a:t>
            </a:r>
            <a:r>
              <a:rPr lang="en-US" altLang="ko-KR" dirty="0" err="1"/>
              <a:t>i</a:t>
            </a:r>
            <a:r>
              <a:rPr lang="en-US" altLang="ko-KR" dirty="0"/>
              <a:t> in range(4):</a:t>
            </a:r>
          </a:p>
          <a:p>
            <a:r>
              <a:rPr lang="en-US" altLang="ko-KR" dirty="0"/>
              <a:t>        print(a[j][</a:t>
            </a:r>
            <a:r>
              <a:rPr lang="en-US" altLang="ko-KR" dirty="0" err="1"/>
              <a:t>i</a:t>
            </a:r>
            <a:r>
              <a:rPr lang="en-US" altLang="ko-KR" dirty="0"/>
              <a:t>])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81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BD95C-8B60-4016-B063-43936C7F993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033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a = </a:t>
            </a:r>
            <a:r>
              <a:rPr lang="en-US" altLang="ko-KR" dirty="0" err="1"/>
              <a:t>np.zeros</a:t>
            </a:r>
            <a:r>
              <a:rPr lang="en-US" altLang="ko-KR" dirty="0"/>
              <a:t>((5,4), </a:t>
            </a:r>
            <a:r>
              <a:rPr lang="en-US" altLang="ko-KR" dirty="0" err="1"/>
              <a:t>dtype</a:t>
            </a:r>
            <a:r>
              <a:rPr lang="en-US" altLang="ko-KR" baseline="0" dirty="0"/>
              <a:t> = </a:t>
            </a:r>
            <a:r>
              <a:rPr lang="en-US" altLang="ko-KR" baseline="0" dirty="0" err="1"/>
              <a:t>int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a.fill</a:t>
            </a:r>
            <a:r>
              <a:rPr lang="en-US" altLang="ko-KR" dirty="0"/>
              <a:t>(5)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range(5):</a:t>
            </a:r>
          </a:p>
          <a:p>
            <a:r>
              <a:rPr lang="en-US" altLang="ko-KR" dirty="0"/>
              <a:t>    for j in range(4):</a:t>
            </a:r>
          </a:p>
          <a:p>
            <a:r>
              <a:rPr lang="en-US" altLang="ko-KR" dirty="0"/>
              <a:t>        if </a:t>
            </a:r>
            <a:r>
              <a:rPr lang="en-US" altLang="ko-KR" dirty="0" err="1"/>
              <a:t>i</a:t>
            </a:r>
            <a:r>
              <a:rPr lang="en-US" altLang="ko-KR" dirty="0"/>
              <a:t>==2 or </a:t>
            </a:r>
            <a:r>
              <a:rPr lang="en-US" altLang="ko-KR" dirty="0" err="1"/>
              <a:t>i</a:t>
            </a:r>
            <a:r>
              <a:rPr lang="en-US" altLang="ko-KR" dirty="0"/>
              <a:t>==3:</a:t>
            </a:r>
          </a:p>
          <a:p>
            <a:r>
              <a:rPr lang="en-US" altLang="ko-KR" dirty="0"/>
              <a:t>            a[</a:t>
            </a:r>
            <a:r>
              <a:rPr lang="en-US" altLang="ko-KR" dirty="0" err="1"/>
              <a:t>i</a:t>
            </a:r>
            <a:r>
              <a:rPr lang="en-US" altLang="ko-KR" dirty="0"/>
              <a:t>][j]=7</a:t>
            </a:r>
          </a:p>
          <a:p>
            <a:endParaRPr lang="en-US" altLang="ko-KR" dirty="0"/>
          </a:p>
          <a:p>
            <a:r>
              <a:rPr lang="en-US" altLang="ko-KR" dirty="0"/>
              <a:t>print(a)</a:t>
            </a:r>
          </a:p>
          <a:p>
            <a:endParaRPr lang="en-US" altLang="ko-KR" dirty="0"/>
          </a:p>
          <a:p>
            <a:r>
              <a:rPr lang="en-US" altLang="ko-KR" dirty="0"/>
              <a:t>for </a:t>
            </a:r>
            <a:r>
              <a:rPr lang="en-US" altLang="ko-KR" dirty="0" err="1"/>
              <a:t>i</a:t>
            </a:r>
            <a:r>
              <a:rPr lang="en-US" altLang="ko-KR" dirty="0"/>
              <a:t> in range(5):</a:t>
            </a:r>
          </a:p>
          <a:p>
            <a:r>
              <a:rPr lang="en-US" altLang="ko-KR" dirty="0"/>
              <a:t>    for j in range(4):</a:t>
            </a:r>
          </a:p>
          <a:p>
            <a:r>
              <a:rPr lang="en-US" altLang="ko-KR" dirty="0"/>
              <a:t>        print(a[</a:t>
            </a:r>
            <a:r>
              <a:rPr lang="en-US" altLang="ko-KR" dirty="0" err="1"/>
              <a:t>i</a:t>
            </a:r>
            <a:r>
              <a:rPr lang="en-US" altLang="ko-KR" dirty="0"/>
              <a:t>][j], end=' ')</a:t>
            </a:r>
          </a:p>
          <a:p>
            <a:r>
              <a:rPr lang="en-US" altLang="ko-KR" dirty="0"/>
              <a:t>    print()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3696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Tuple</a:t>
            </a:r>
            <a:r>
              <a:rPr lang="en-US" altLang="ko-KR" baseline="0" dirty="0"/>
              <a:t> </a:t>
            </a:r>
            <a:r>
              <a:rPr lang="ko-KR" altLang="en-US" baseline="0" dirty="0"/>
              <a:t>로 돌려줌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a = </a:t>
            </a:r>
            <a:r>
              <a:rPr lang="en-US" altLang="ko-KR" dirty="0" err="1"/>
              <a:t>np.zeros</a:t>
            </a:r>
            <a:r>
              <a:rPr lang="en-US" altLang="ko-KR" dirty="0"/>
              <a:t>((5,4))</a:t>
            </a:r>
          </a:p>
          <a:p>
            <a:r>
              <a:rPr lang="en-US" altLang="ko-KR" dirty="0" err="1"/>
              <a:t>a.fill</a:t>
            </a:r>
            <a:r>
              <a:rPr lang="en-US" altLang="ko-KR" dirty="0"/>
              <a:t>(5)</a:t>
            </a:r>
          </a:p>
          <a:p>
            <a:endParaRPr lang="en-US" altLang="ko-KR" dirty="0"/>
          </a:p>
          <a:p>
            <a:r>
              <a:rPr lang="en-US" altLang="ko-KR" dirty="0" err="1"/>
              <a:t>y,x</a:t>
            </a:r>
            <a:r>
              <a:rPr lang="en-US" altLang="ko-KR" dirty="0"/>
              <a:t> = </a:t>
            </a:r>
            <a:r>
              <a:rPr lang="en-US" altLang="ko-KR" dirty="0" err="1"/>
              <a:t>a.shape</a:t>
            </a:r>
            <a:endParaRPr lang="en-US" altLang="ko-KR" dirty="0"/>
          </a:p>
          <a:p>
            <a:r>
              <a:rPr lang="en-US" altLang="ko-KR" dirty="0"/>
              <a:t>print(</a:t>
            </a:r>
            <a:r>
              <a:rPr lang="en-US" altLang="ko-KR" dirty="0" err="1"/>
              <a:t>y,x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61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as np</a:t>
            </a:r>
          </a:p>
          <a:p>
            <a:endParaRPr lang="en-US" altLang="ko-KR" dirty="0"/>
          </a:p>
          <a:p>
            <a:r>
              <a:rPr lang="en-US" altLang="ko-KR" dirty="0"/>
              <a:t>a = </a:t>
            </a:r>
            <a:r>
              <a:rPr lang="en-US" altLang="ko-KR" dirty="0" err="1"/>
              <a:t>np.zeros</a:t>
            </a:r>
            <a:r>
              <a:rPr lang="en-US" altLang="ko-KR" dirty="0"/>
              <a:t>((3,4))</a:t>
            </a:r>
          </a:p>
          <a:p>
            <a:r>
              <a:rPr lang="en-US" altLang="ko-KR" dirty="0" err="1"/>
              <a:t>a.fill</a:t>
            </a:r>
            <a:r>
              <a:rPr lang="en-US" altLang="ko-KR" dirty="0"/>
              <a:t>(7)</a:t>
            </a:r>
          </a:p>
          <a:p>
            <a:endParaRPr lang="en-US" altLang="ko-KR" dirty="0"/>
          </a:p>
          <a:p>
            <a:r>
              <a:rPr lang="en-US" altLang="ko-KR" dirty="0" err="1"/>
              <a:t>vect</a:t>
            </a:r>
            <a:r>
              <a:rPr lang="en-US" altLang="ko-KR" dirty="0"/>
              <a:t> = </a:t>
            </a:r>
            <a:r>
              <a:rPr lang="en-US" altLang="ko-KR" dirty="0" err="1"/>
              <a:t>a.tolist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print(</a:t>
            </a:r>
            <a:r>
              <a:rPr lang="en-US" altLang="ko-KR" dirty="0" err="1"/>
              <a:t>vect</a:t>
            </a:r>
            <a:r>
              <a:rPr lang="en-US" altLang="ko-KR" dirty="0"/>
              <a:t>, type(</a:t>
            </a:r>
            <a:r>
              <a:rPr lang="en-US" altLang="ko-KR" dirty="0" err="1"/>
              <a:t>vect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r>
              <a:rPr lang="en-US" altLang="ko-KR" dirty="0"/>
              <a:t>b = </a:t>
            </a:r>
            <a:r>
              <a:rPr lang="en-US" altLang="ko-KR" dirty="0" err="1"/>
              <a:t>np.array</a:t>
            </a:r>
            <a:r>
              <a:rPr lang="en-US" altLang="ko-KR" dirty="0"/>
              <a:t>(</a:t>
            </a:r>
            <a:r>
              <a:rPr lang="en-US" altLang="ko-KR" dirty="0" err="1"/>
              <a:t>vect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print(b, type(b))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8185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시작</a:t>
            </a:r>
            <a:r>
              <a:rPr lang="en-US" altLang="ko-KR" dirty="0"/>
              <a:t>~</a:t>
            </a:r>
            <a:r>
              <a:rPr lang="ko-KR" altLang="en-US" dirty="0"/>
              <a:t>끝</a:t>
            </a:r>
            <a:r>
              <a:rPr lang="en-US" altLang="ko-KR" dirty="0"/>
              <a:t>+1</a:t>
            </a:r>
          </a:p>
          <a:p>
            <a:endParaRPr lang="en-US" altLang="ko-KR" dirty="0"/>
          </a:p>
          <a:p>
            <a:r>
              <a:rPr lang="en-US" altLang="ko-KR" dirty="0">
                <a:solidFill>
                  <a:srgbClr val="0033B3"/>
                </a:solidFill>
                <a:effectLst/>
              </a:rPr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dirty="0">
                <a:solidFill>
                  <a:srgbClr val="0033B3"/>
                </a:solidFill>
                <a:effectLst/>
              </a:rPr>
              <a:t>as </a:t>
            </a:r>
            <a:r>
              <a:rPr lang="en-US" altLang="ko-KR" dirty="0"/>
              <a:t>np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 = </a:t>
            </a:r>
            <a:r>
              <a:rPr lang="en-US" altLang="ko-KR" dirty="0" err="1"/>
              <a:t>np.random.randint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1750EB"/>
                </a:solidFill>
                <a:effectLst/>
              </a:rPr>
              <a:t>1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1750EB"/>
                </a:solidFill>
                <a:effectLst/>
              </a:rPr>
              <a:t>10</a:t>
            </a:r>
            <a:r>
              <a:rPr lang="en-US" altLang="ko-KR" dirty="0"/>
              <a:t>,(</a:t>
            </a:r>
            <a:r>
              <a:rPr lang="en-US" altLang="ko-KR" dirty="0">
                <a:solidFill>
                  <a:srgbClr val="1750EB"/>
                </a:solidFill>
                <a:effectLst/>
              </a:rPr>
              <a:t>2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1750EB"/>
                </a:solidFill>
                <a:effectLst/>
              </a:rPr>
              <a:t>3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>
                <a:solidFill>
                  <a:srgbClr val="000080"/>
                </a:solidFill>
                <a:effectLst/>
              </a:rPr>
              <a:t>print</a:t>
            </a:r>
            <a:r>
              <a:rPr lang="en-US" altLang="ko-KR" dirty="0"/>
              <a:t>(a)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74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</a:t>
            </a:r>
            <a:r>
              <a:rPr lang="en-US" altLang="ko-KR" dirty="0"/>
              <a:t>np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a = </a:t>
            </a:r>
            <a:r>
              <a:rPr lang="en-US" altLang="ko-KR" dirty="0" err="1"/>
              <a:t>np.random.randint</a:t>
            </a:r>
            <a:r>
              <a:rPr lang="en-US" altLang="ko-KR" dirty="0"/>
              <a:t>(-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en-US" altLang="ko-KR" dirty="0"/>
              <a:t>, 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/>
              <a:t>))</a:t>
            </a:r>
            <a:br>
              <a:rPr lang="en-US" altLang="ko-KR" dirty="0"/>
            </a:br>
            <a:r>
              <a:rPr lang="en-US" altLang="ko-KR" dirty="0" err="1"/>
              <a:t>vect</a:t>
            </a:r>
            <a:r>
              <a:rPr lang="en-US" altLang="ko-KR" dirty="0"/>
              <a:t> = </a:t>
            </a:r>
            <a:r>
              <a:rPr lang="en-US" altLang="ko-KR" dirty="0" err="1"/>
              <a:t>a.tolist</a:t>
            </a:r>
            <a:r>
              <a:rPr lang="en-US" altLang="ko-KR" dirty="0"/>
              <a:t>()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ko-KR" dirty="0"/>
              <a:t>z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range</a:t>
            </a:r>
            <a:r>
              <a:rPr lang="en-US" altLang="ko-KR" dirty="0"/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/>
              <a:t>):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ko-KR" dirty="0"/>
              <a:t>y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range</a:t>
            </a:r>
            <a:r>
              <a:rPr lang="en-US" altLang="ko-KR" dirty="0"/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/>
              <a:t>):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altLang="ko-KR" dirty="0"/>
              <a:t>x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range</a:t>
            </a:r>
            <a:r>
              <a:rPr lang="en-US" altLang="ko-KR" dirty="0"/>
              <a:t>(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altLang="ko-KR" dirty="0"/>
              <a:t>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en-US" altLang="ko-KR" dirty="0"/>
              <a:t>):</a:t>
            </a:r>
            <a:br>
              <a:rPr lang="en-US" altLang="ko-KR" dirty="0"/>
            </a:br>
            <a:r>
              <a:rPr lang="en-US" altLang="ko-KR" dirty="0"/>
              <a:t>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altLang="ko-KR" dirty="0"/>
              <a:t>(</a:t>
            </a:r>
            <a:r>
              <a:rPr lang="en-US" altLang="ko-KR" dirty="0" err="1"/>
              <a:t>vect</a:t>
            </a:r>
            <a:r>
              <a:rPr lang="en-US" altLang="ko-KR" dirty="0"/>
              <a:t>[z][y][x],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</a:t>
            </a:r>
            <a:r>
              <a:rPr lang="en-US" altLang="ko-KR" dirty="0"/>
              <a:t>= 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'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/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altLang="ko-KR" dirty="0"/>
              <a:t>()</a:t>
            </a:r>
            <a:br>
              <a:rPr lang="en-US" altLang="ko-KR" dirty="0"/>
            </a:br>
            <a:r>
              <a:rPr lang="en-US" altLang="ko-KR" dirty="0"/>
              <a:t>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en-US" altLang="ko-KR" dirty="0"/>
              <a:t>()</a:t>
            </a:r>
            <a:br>
              <a:rPr lang="en-US" altLang="ko-KR" dirty="0"/>
            </a:br>
            <a:br>
              <a:rPr lang="en-US" altLang="ko-KR" dirty="0"/>
            </a:b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226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https://hleecaster.com/python-matplotlib-line-graph/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455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공식 사이트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https://matplotlib.org/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137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라즈베리파이에서</a:t>
            </a:r>
            <a:r>
              <a:rPr lang="ko-KR" altLang="en-US" dirty="0"/>
              <a:t> </a:t>
            </a:r>
            <a:r>
              <a:rPr lang="en-US" altLang="ko-KR" dirty="0"/>
              <a:t>matplotlib </a:t>
            </a:r>
            <a:r>
              <a:rPr lang="ko-KR" altLang="en-US" dirty="0"/>
              <a:t>설치</a:t>
            </a:r>
            <a:endParaRPr lang="en-US" altLang="ko-KR" dirty="0"/>
          </a:p>
          <a:p>
            <a:r>
              <a:rPr lang="en-US" altLang="ko-KR" dirty="0"/>
              <a:t>https://matplotlib.org/stable/users/installing/index.html </a:t>
            </a:r>
          </a:p>
          <a:p>
            <a:endParaRPr lang="en-US" altLang="ko-KR" dirty="0"/>
          </a:p>
          <a:p>
            <a:r>
              <a:rPr lang="en-US" altLang="ko-KR" dirty="0"/>
              <a:t>$</a:t>
            </a:r>
            <a:r>
              <a:rPr lang="en-US" altLang="ko-KR" dirty="0" err="1"/>
              <a:t>sudo</a:t>
            </a:r>
            <a:r>
              <a:rPr lang="en-US" altLang="ko-KR" dirty="0"/>
              <a:t> apt-get install python3-matplotlib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312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4910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>
                <a:hlinkClick r:id="rId3"/>
              </a:rPr>
              <a:t>https://matplotlib.org/gallery/index.html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8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174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 서식</a:t>
            </a:r>
            <a:endParaRPr lang="en-US" altLang="ko-KR" dirty="0"/>
          </a:p>
          <a:p>
            <a:r>
              <a:rPr lang="en-US" altLang="ko-KR" dirty="0" err="1"/>
              <a:t>plt.plot</a:t>
            </a:r>
            <a:r>
              <a:rPr lang="en-US" altLang="ko-KR" dirty="0"/>
              <a:t>(x,y1,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'--o'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 err="1"/>
              <a:t>plt.plot</a:t>
            </a:r>
            <a:r>
              <a:rPr lang="en-US" altLang="ko-KR" dirty="0"/>
              <a:t>(x,y2,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':*'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축약 할 수 잇다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83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x = [1,2,3,4,5]</a:t>
            </a:r>
          </a:p>
          <a:p>
            <a:r>
              <a:rPr lang="en-US" altLang="ko-KR" dirty="0"/>
              <a:t>y1 = [10,15,20,7,23]</a:t>
            </a:r>
          </a:p>
          <a:p>
            <a:r>
              <a:rPr lang="en-US" altLang="ko-KR" dirty="0"/>
              <a:t>y2 = [32,14,5,1,12]</a:t>
            </a:r>
          </a:p>
          <a:p>
            <a:endParaRPr lang="en-US" altLang="ko-KR" dirty="0"/>
          </a:p>
          <a:p>
            <a:r>
              <a:rPr lang="en-US" altLang="ko-KR" dirty="0" err="1"/>
              <a:t>plt.subplot</a:t>
            </a:r>
            <a:r>
              <a:rPr lang="en-US" altLang="ko-KR" dirty="0"/>
              <a:t>(1,2,1)</a:t>
            </a:r>
          </a:p>
          <a:p>
            <a:r>
              <a:rPr lang="en-US" altLang="ko-KR" dirty="0" err="1"/>
              <a:t>plt.plot</a:t>
            </a:r>
            <a:r>
              <a:rPr lang="en-US" altLang="ko-KR" dirty="0"/>
              <a:t>(x, y1, color = 'green',</a:t>
            </a:r>
            <a:r>
              <a:rPr lang="en-US" altLang="ko-KR" dirty="0" err="1"/>
              <a:t>linestyle</a:t>
            </a:r>
            <a:r>
              <a:rPr lang="en-US" altLang="ko-KR" dirty="0"/>
              <a:t>='--',marker='o')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plt.plot</a:t>
            </a:r>
            <a:r>
              <a:rPr lang="en-US" altLang="ko-KR" dirty="0"/>
              <a:t>(x,y1,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'g--o'</a:t>
            </a:r>
            <a:r>
              <a:rPr lang="en-US" altLang="ko-KR" dirty="0"/>
              <a:t>)</a:t>
            </a:r>
          </a:p>
          <a:p>
            <a:r>
              <a:rPr lang="en-US" altLang="ko-KR" dirty="0" err="1"/>
              <a:t>plt.legend</a:t>
            </a:r>
            <a:r>
              <a:rPr lang="en-US" altLang="ko-KR" dirty="0"/>
              <a:t>(['BBQ'])</a:t>
            </a:r>
          </a:p>
          <a:p>
            <a:r>
              <a:rPr lang="en-US" altLang="ko-KR" dirty="0" err="1"/>
              <a:t>plt.xlabel</a:t>
            </a:r>
            <a:r>
              <a:rPr lang="en-US" altLang="ko-KR" dirty="0"/>
              <a:t>('month')</a:t>
            </a:r>
          </a:p>
          <a:p>
            <a:r>
              <a:rPr lang="en-US" altLang="ko-KR" dirty="0" err="1"/>
              <a:t>plt.ylabel</a:t>
            </a:r>
            <a:r>
              <a:rPr lang="en-US" altLang="ko-KR" dirty="0"/>
              <a:t>('sales')</a:t>
            </a:r>
          </a:p>
          <a:p>
            <a:endParaRPr lang="en-US" altLang="ko-KR" dirty="0"/>
          </a:p>
          <a:p>
            <a:r>
              <a:rPr lang="en-US" altLang="ko-KR" dirty="0" err="1"/>
              <a:t>plt.subplot</a:t>
            </a:r>
            <a:r>
              <a:rPr lang="en-US" altLang="ko-KR" dirty="0"/>
              <a:t>(1,2,2)</a:t>
            </a:r>
          </a:p>
          <a:p>
            <a:r>
              <a:rPr lang="en-US" altLang="ko-KR" dirty="0" err="1"/>
              <a:t>plt.plot</a:t>
            </a:r>
            <a:r>
              <a:rPr lang="en-US" altLang="ko-KR" dirty="0"/>
              <a:t>(x, y2, color = '</a:t>
            </a:r>
            <a:r>
              <a:rPr lang="en-US" altLang="ko-KR" dirty="0" err="1"/>
              <a:t>darkblue</a:t>
            </a:r>
            <a:r>
              <a:rPr lang="en-US" altLang="ko-KR" dirty="0"/>
              <a:t>',</a:t>
            </a:r>
            <a:r>
              <a:rPr lang="en-US" altLang="ko-KR" dirty="0" err="1"/>
              <a:t>linestyle</a:t>
            </a:r>
            <a:r>
              <a:rPr lang="en-US" altLang="ko-KR" dirty="0"/>
              <a:t>=':',marker='*')</a:t>
            </a:r>
          </a:p>
          <a:p>
            <a:r>
              <a:rPr lang="en-US" altLang="ko-KR" dirty="0" err="1"/>
              <a:t>plt.legend</a:t>
            </a:r>
            <a:r>
              <a:rPr lang="en-US" altLang="ko-KR" dirty="0"/>
              <a:t>(['KFC'])</a:t>
            </a:r>
          </a:p>
          <a:p>
            <a:r>
              <a:rPr lang="en-US" altLang="ko-KR" dirty="0" err="1"/>
              <a:t>plt.xlabel</a:t>
            </a:r>
            <a:r>
              <a:rPr lang="en-US" altLang="ko-KR" dirty="0"/>
              <a:t>('month')</a:t>
            </a:r>
          </a:p>
          <a:p>
            <a:r>
              <a:rPr lang="en-US" altLang="ko-KR" dirty="0" err="1"/>
              <a:t>plt.ylabel</a:t>
            </a:r>
            <a:r>
              <a:rPr lang="en-US" altLang="ko-KR" dirty="0"/>
              <a:t>('sales')</a:t>
            </a:r>
          </a:p>
          <a:p>
            <a:endParaRPr lang="en-US" altLang="ko-KR" dirty="0"/>
          </a:p>
          <a:p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7432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218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09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해당 프로젝트 폴더 내에 </a:t>
            </a:r>
            <a:r>
              <a:rPr lang="en-US" altLang="ko-KR" dirty="0" err="1"/>
              <a:t>bts.ui</a:t>
            </a:r>
            <a:r>
              <a:rPr lang="en-US" altLang="ko-KR" dirty="0"/>
              <a:t> </a:t>
            </a:r>
            <a:r>
              <a:rPr lang="ko-KR" altLang="en-US" dirty="0"/>
              <a:t>파일을 </a:t>
            </a:r>
            <a:r>
              <a:rPr lang="en-US" altLang="ko-KR" dirty="0"/>
              <a:t>python </a:t>
            </a:r>
            <a:r>
              <a:rPr lang="ko-KR" altLang="en-US" dirty="0"/>
              <a:t>파일로 변환한 </a:t>
            </a:r>
            <a:r>
              <a:rPr lang="en-US" altLang="ko-KR" dirty="0"/>
              <a:t>ui_bts.py</a:t>
            </a:r>
            <a:r>
              <a:rPr lang="en-US" altLang="ko-KR" baseline="0" dirty="0"/>
              <a:t> </a:t>
            </a:r>
            <a:r>
              <a:rPr lang="ko-KR" altLang="en-US" baseline="0" dirty="0"/>
              <a:t>파일 생성된다</a:t>
            </a:r>
            <a:endParaRPr lang="en-US" altLang="ko-KR" baseline="0" dirty="0"/>
          </a:p>
          <a:p>
            <a:endParaRPr lang="en-US" altLang="ko-KR" baseline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b="0" i="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파일 생성 후 </a:t>
            </a: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en-US" altLang="ko-KR" sz="1200" b="0" i="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</a:t>
            </a:r>
            <a:r>
              <a:rPr lang="ko-KR" alt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 변환 시 </a:t>
            </a: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ppt </a:t>
            </a:r>
            <a:r>
              <a:rPr lang="ko-KR" alt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장표에 있는 대로 안되면 </a:t>
            </a:r>
            <a:r>
              <a:rPr lang="en-US" altLang="ko-KR" sz="1200" b="0" i="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powershell</a:t>
            </a:r>
            <a:r>
              <a:rPr lang="ko-KR" alt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여셔서 아래와 같이 입력하면 됩니다</a:t>
            </a: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b="0" i="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&gt;.\</a:t>
            </a:r>
            <a:r>
              <a:rPr lang="en-US" altLang="ko-KR" sz="1200" b="0" i="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venv</a:t>
            </a: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\Scripts\pyside6-uic [</a:t>
            </a:r>
            <a:r>
              <a:rPr lang="en-US" altLang="ko-KR" sz="1200" b="0" i="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r>
              <a:rPr lang="ko-KR" alt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파일명</a:t>
            </a: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 -o [.</a:t>
            </a:r>
            <a:r>
              <a:rPr lang="en-US" altLang="ko-KR" sz="1200" b="0" i="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py</a:t>
            </a:r>
            <a:r>
              <a:rPr lang="ko-KR" altLang="en-US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파일명</a:t>
            </a:r>
            <a:r>
              <a:rPr lang="en-US" altLang="ko-KR" sz="1200" b="0" i="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]</a:t>
            </a: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6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PySide6.QtWidgets import *</a:t>
            </a:r>
          </a:p>
          <a:p>
            <a:r>
              <a:rPr lang="en-US" altLang="ko-KR" dirty="0"/>
              <a:t>from mat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r>
              <a:rPr lang="en-US" altLang="ko-KR" dirty="0"/>
              <a:t>from matplotlib import </a:t>
            </a:r>
            <a:r>
              <a:rPr lang="en-US" altLang="ko-KR" dirty="0" err="1"/>
              <a:t>pyplot</a:t>
            </a:r>
            <a:endParaRPr lang="en-US" altLang="ko-KR" dirty="0"/>
          </a:p>
          <a:p>
            <a:r>
              <a:rPr lang="en-US" altLang="ko-KR" dirty="0"/>
              <a:t>from matplotlib.backends.backend_qt5agg import </a:t>
            </a:r>
            <a:r>
              <a:rPr lang="en-US" altLang="ko-KR" dirty="0" err="1"/>
              <a:t>FigureCanvasQTAgg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def main(self):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self.figure</a:t>
            </a:r>
            <a:r>
              <a:rPr lang="en-US" altLang="ko-KR" dirty="0"/>
              <a:t> = </a:t>
            </a:r>
            <a:r>
              <a:rPr lang="en-US" altLang="ko-KR" dirty="0" err="1"/>
              <a:t>pyplot.Figure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self.canvas</a:t>
            </a:r>
            <a:r>
              <a:rPr lang="en-US" altLang="ko-KR" dirty="0"/>
              <a:t> = </a:t>
            </a:r>
            <a:r>
              <a:rPr lang="en-US" altLang="ko-KR" dirty="0" err="1"/>
              <a:t>FigureCanvasQTAgg</a:t>
            </a:r>
            <a:r>
              <a:rPr lang="en-US" altLang="ko-KR" dirty="0"/>
              <a:t>(</a:t>
            </a:r>
            <a:r>
              <a:rPr lang="en-US" altLang="ko-KR" dirty="0" err="1"/>
              <a:t>self.figure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self.lay.addWidget</a:t>
            </a:r>
            <a:r>
              <a:rPr lang="en-US" altLang="ko-KR" dirty="0"/>
              <a:t>(</a:t>
            </a:r>
            <a:r>
              <a:rPr lang="en-US" altLang="ko-KR" dirty="0" err="1"/>
              <a:t>self.canvas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    def chart1(self):</a:t>
            </a:r>
          </a:p>
          <a:p>
            <a:r>
              <a:rPr lang="en-US" altLang="ko-KR" dirty="0"/>
              <a:t>        print('hi')</a:t>
            </a:r>
          </a:p>
          <a:p>
            <a:r>
              <a:rPr lang="en-US" altLang="ko-KR" dirty="0"/>
              <a:t>    def chart2(self):</a:t>
            </a:r>
          </a:p>
          <a:p>
            <a:r>
              <a:rPr lang="en-US" altLang="ko-KR" dirty="0"/>
              <a:t>        print('faker')</a:t>
            </a:r>
          </a:p>
          <a:p>
            <a:endParaRPr lang="en-US" altLang="ko-KR" dirty="0"/>
          </a:p>
          <a:p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154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8531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0" i="0" dirty="0" err="1">
                <a:solidFill>
                  <a:srgbClr val="FEFCFD"/>
                </a:solidFill>
                <a:effectLst/>
                <a:latin typeface="Source Code Pro" panose="020B0604020202020204" pitchFamily="49" charset="0"/>
              </a:rPr>
              <a:t>self.canvas.axes.clear</a:t>
            </a:r>
            <a:r>
              <a:rPr lang="en-US" altLang="ko-KR" b="0" i="0" dirty="0">
                <a:solidFill>
                  <a:srgbClr val="FEFCFD"/>
                </a:solidFill>
                <a:effectLst/>
                <a:latin typeface="Source Code Pro" panose="020B0604020202020204" pitchFamily="49" charset="0"/>
              </a:rPr>
              <a:t>()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-------------------------------------------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PySide6.QtWidgets import *</a:t>
            </a:r>
          </a:p>
          <a:p>
            <a:pPr marL="0" indent="0">
              <a:buNone/>
            </a:pPr>
            <a:r>
              <a:rPr lang="en-US" altLang="ko-KR" dirty="0"/>
              <a:t>from mat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matplotlib import </a:t>
            </a:r>
            <a:r>
              <a:rPr lang="en-US" altLang="ko-KR" dirty="0" err="1"/>
              <a:t>pyplot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matplotlib.backends.backend_qt5agg import </a:t>
            </a:r>
            <a:r>
              <a:rPr lang="en-US" altLang="ko-KR" dirty="0" err="1"/>
              <a:t>FigureCanvasQTAgg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self.figure</a:t>
            </a:r>
            <a:r>
              <a:rPr lang="en-US" altLang="ko-KR" dirty="0"/>
              <a:t> = </a:t>
            </a:r>
            <a:r>
              <a:rPr lang="en-US" altLang="ko-KR" dirty="0" err="1"/>
              <a:t>pyplot.Figure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self.canvas</a:t>
            </a:r>
            <a:r>
              <a:rPr lang="en-US" altLang="ko-KR" dirty="0"/>
              <a:t> = </a:t>
            </a:r>
            <a:r>
              <a:rPr lang="en-US" altLang="ko-KR" dirty="0" err="1"/>
              <a:t>FigureCanvasQTAgg</a:t>
            </a:r>
            <a:r>
              <a:rPr lang="en-US" altLang="ko-KR" dirty="0"/>
              <a:t>(</a:t>
            </a:r>
            <a:r>
              <a:rPr lang="en-US" altLang="ko-KR" dirty="0" err="1"/>
              <a:t>self.figure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self.lay.addWidget</a:t>
            </a:r>
            <a:r>
              <a:rPr lang="en-US" altLang="ko-KR" dirty="0"/>
              <a:t>(</a:t>
            </a:r>
            <a:r>
              <a:rPr lang="en-US" altLang="ko-KR" dirty="0" err="1"/>
              <a:t>self.canvas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self.graph1 = </a:t>
            </a:r>
            <a:r>
              <a:rPr lang="en-US" altLang="ko-KR" dirty="0" err="1"/>
              <a:t>self.figure.add_subplot</a:t>
            </a:r>
            <a:r>
              <a:rPr lang="en-US" altLang="ko-KR" dirty="0"/>
              <a:t>(1,2,1)</a:t>
            </a:r>
          </a:p>
          <a:p>
            <a:pPr marL="0" indent="0">
              <a:buNone/>
            </a:pPr>
            <a:r>
              <a:rPr lang="en-US" altLang="ko-KR" dirty="0"/>
              <a:t>        self.graph2 = </a:t>
            </a:r>
            <a:r>
              <a:rPr lang="en-US" altLang="ko-KR" dirty="0" err="1"/>
              <a:t>self.figure.add_subplot</a:t>
            </a:r>
            <a:r>
              <a:rPr lang="en-US" altLang="ko-KR" dirty="0"/>
              <a:t>(1,2,2)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chart1(self):</a:t>
            </a:r>
          </a:p>
          <a:p>
            <a:pPr marL="0" indent="0">
              <a:buNone/>
            </a:pPr>
            <a:r>
              <a:rPr lang="en-US" altLang="ko-KR" dirty="0"/>
              <a:t>        line = [1,2,3]</a:t>
            </a:r>
          </a:p>
          <a:p>
            <a:pPr marL="0" indent="0">
              <a:buNone/>
            </a:pPr>
            <a:r>
              <a:rPr lang="en-US" altLang="ko-KR" dirty="0"/>
              <a:t>        self.graph1.plot(line, [10,40,50])</a:t>
            </a:r>
          </a:p>
          <a:p>
            <a:pPr marL="0" indent="0">
              <a:buNone/>
            </a:pPr>
            <a:r>
              <a:rPr lang="en-US" altLang="ko-KR" dirty="0"/>
              <a:t>        self.graph1.plot(line, [32,35,19])</a:t>
            </a:r>
          </a:p>
          <a:p>
            <a:pPr marL="0" indent="0">
              <a:buNone/>
            </a:pPr>
            <a:r>
              <a:rPr lang="en-US" altLang="ko-KR" dirty="0"/>
              <a:t>        self.graph1.plot(line, [4,53,76])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self.canvas.draw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chart2(self):</a:t>
            </a:r>
          </a:p>
          <a:p>
            <a:pPr marL="0" indent="0">
              <a:buNone/>
            </a:pPr>
            <a:r>
              <a:rPr lang="en-US" altLang="ko-KR" dirty="0"/>
              <a:t>        line = [1,2,3]</a:t>
            </a:r>
          </a:p>
          <a:p>
            <a:pPr marL="0" indent="0">
              <a:buNone/>
            </a:pPr>
            <a:r>
              <a:rPr lang="en-US" altLang="ko-KR" dirty="0"/>
              <a:t>        self.graph2.bar(line, [10,50,30])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self.canvas.draw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748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https://hleecaster.com/python-matplotlib-line-graph/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936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from PySide6.QtWidgets import *</a:t>
            </a:r>
          </a:p>
          <a:p>
            <a:r>
              <a:rPr lang="en-US" altLang="ko-KR" dirty="0"/>
              <a:t>from mat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r>
              <a:rPr lang="en-US" altLang="ko-KR" dirty="0"/>
              <a:t>from matplotlib import </a:t>
            </a:r>
            <a:r>
              <a:rPr lang="en-US" altLang="ko-KR" dirty="0" err="1"/>
              <a:t>pyplot</a:t>
            </a:r>
            <a:endParaRPr lang="en-US" altLang="ko-KR" dirty="0"/>
          </a:p>
          <a:p>
            <a:r>
              <a:rPr lang="en-US" altLang="ko-KR" dirty="0"/>
              <a:t>from matplotlib.backends.backend_qt5agg import </a:t>
            </a:r>
            <a:r>
              <a:rPr lang="en-US" altLang="ko-KR" dirty="0" err="1"/>
              <a:t>FigureCanvasQTAgg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def main(self):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self.figure</a:t>
            </a:r>
            <a:r>
              <a:rPr lang="en-US" altLang="ko-KR" dirty="0"/>
              <a:t> = </a:t>
            </a:r>
            <a:r>
              <a:rPr lang="en-US" altLang="ko-KR" dirty="0" err="1"/>
              <a:t>pyplot.Figure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self.canvas</a:t>
            </a:r>
            <a:r>
              <a:rPr lang="en-US" altLang="ko-KR" dirty="0"/>
              <a:t> = </a:t>
            </a:r>
            <a:r>
              <a:rPr lang="en-US" altLang="ko-KR" dirty="0" err="1"/>
              <a:t>FigureCanvasQTAgg</a:t>
            </a:r>
            <a:r>
              <a:rPr lang="en-US" altLang="ko-KR" dirty="0"/>
              <a:t>(</a:t>
            </a:r>
            <a:r>
              <a:rPr lang="en-US" altLang="ko-KR" dirty="0" err="1"/>
              <a:t>self.figure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self.lay.addWidget</a:t>
            </a:r>
            <a:r>
              <a:rPr lang="en-US" altLang="ko-KR" dirty="0"/>
              <a:t>(</a:t>
            </a:r>
            <a:r>
              <a:rPr lang="en-US" altLang="ko-KR" dirty="0" err="1"/>
              <a:t>self.canvas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       self.graph1 = </a:t>
            </a:r>
            <a:r>
              <a:rPr lang="en-US" altLang="ko-KR" dirty="0" err="1"/>
              <a:t>self.figure.add_subplot</a:t>
            </a:r>
            <a:r>
              <a:rPr lang="en-US" altLang="ko-KR" dirty="0"/>
              <a:t>(1,2,1)</a:t>
            </a:r>
          </a:p>
          <a:p>
            <a:r>
              <a:rPr lang="en-US" altLang="ko-KR" dirty="0"/>
              <a:t>        self.graph2 = </a:t>
            </a:r>
            <a:r>
              <a:rPr lang="en-US" altLang="ko-KR" dirty="0" err="1"/>
              <a:t>self.figure.add_subplot</a:t>
            </a:r>
            <a:r>
              <a:rPr lang="en-US" altLang="ko-KR" dirty="0"/>
              <a:t>(1,2,2)</a:t>
            </a:r>
          </a:p>
          <a:p>
            <a:r>
              <a:rPr lang="en-US" altLang="ko-KR" dirty="0"/>
              <a:t>        print(type(</a:t>
            </a:r>
            <a:r>
              <a:rPr lang="en-US" altLang="ko-KR" dirty="0" err="1"/>
              <a:t>self.figure</a:t>
            </a:r>
            <a:r>
              <a:rPr lang="en-US" altLang="ko-KR" dirty="0"/>
              <a:t>))</a:t>
            </a:r>
          </a:p>
          <a:p>
            <a:r>
              <a:rPr lang="en-US" altLang="ko-KR" dirty="0"/>
              <a:t>        print(type(self.graph1))</a:t>
            </a:r>
          </a:p>
          <a:p>
            <a:endParaRPr lang="en-US" altLang="ko-KR" dirty="0"/>
          </a:p>
          <a:p>
            <a:r>
              <a:rPr lang="en-US" altLang="ko-KR" dirty="0"/>
              <a:t>    def chart1(self):</a:t>
            </a:r>
          </a:p>
          <a:p>
            <a:r>
              <a:rPr lang="en-US" altLang="ko-KR" dirty="0"/>
              <a:t>        line = [1,2,3]</a:t>
            </a:r>
          </a:p>
          <a:p>
            <a:r>
              <a:rPr lang="en-US" altLang="ko-KR" dirty="0"/>
              <a:t>        self.graph1.plot(line, [10,40,50])</a:t>
            </a:r>
          </a:p>
          <a:p>
            <a:r>
              <a:rPr lang="en-US" altLang="ko-KR" dirty="0"/>
              <a:t>        self.graph1.plot(line, [32,35,19])</a:t>
            </a:r>
          </a:p>
          <a:p>
            <a:r>
              <a:rPr lang="en-US" altLang="ko-KR" dirty="0"/>
              <a:t>        self.graph1.plot(line, [4,53,76])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self.canvas.draw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def chart2(self):</a:t>
            </a:r>
          </a:p>
          <a:p>
            <a:r>
              <a:rPr lang="en-US" altLang="ko-KR" dirty="0"/>
              <a:t>        line = [1,2,3]</a:t>
            </a:r>
          </a:p>
          <a:p>
            <a:r>
              <a:rPr lang="en-US" altLang="ko-KR" dirty="0"/>
              <a:t>        self.graph2.bar(line, [10,50,30])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self.canvas.draw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[ type </a:t>
            </a:r>
            <a:r>
              <a:rPr lang="ko-KR" altLang="en-US" dirty="0"/>
              <a:t>결과</a:t>
            </a:r>
            <a:r>
              <a:rPr lang="en-US" altLang="ko-KR" dirty="0"/>
              <a:t> ]-----------------------------------------</a:t>
            </a:r>
          </a:p>
          <a:p>
            <a:r>
              <a:rPr lang="en-US" altLang="ko-KR" dirty="0"/>
              <a:t>&lt;class '</a:t>
            </a:r>
            <a:r>
              <a:rPr lang="en-US" altLang="ko-KR" dirty="0" err="1"/>
              <a:t>matplotlib.figure.Figure</a:t>
            </a:r>
            <a:r>
              <a:rPr lang="en-US" altLang="ko-KR" dirty="0"/>
              <a:t>’&gt;</a:t>
            </a:r>
          </a:p>
          <a:p>
            <a:r>
              <a:rPr lang="en-US" altLang="ko-KR" dirty="0"/>
              <a:t>&lt;class 'matplotlib.axes._</a:t>
            </a:r>
            <a:r>
              <a:rPr lang="en-US" altLang="ko-KR" dirty="0" err="1"/>
              <a:t>subplots.AxesSubplot</a:t>
            </a:r>
            <a:r>
              <a:rPr lang="en-US" altLang="ko-KR" dirty="0"/>
              <a:t>'&gt;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4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BD95C-8B60-4016-B063-43936C7F993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977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import </a:t>
            </a:r>
            <a:r>
              <a:rPr lang="en-US" altLang="ko-KR" dirty="0" err="1"/>
              <a:t>matplotlib.pyplot</a:t>
            </a:r>
            <a:r>
              <a:rPr lang="en-US" altLang="ko-KR" dirty="0"/>
              <a:t> as </a:t>
            </a:r>
            <a:r>
              <a:rPr lang="en-US" altLang="ko-KR" dirty="0" err="1"/>
              <a:t>plt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data = {'apple': 10, 'orange': 15, 'lemon': 5, 'lime': 20}</a:t>
            </a:r>
          </a:p>
          <a:p>
            <a:r>
              <a:rPr lang="en-US" altLang="ko-KR" dirty="0"/>
              <a:t>names = list(</a:t>
            </a:r>
            <a:r>
              <a:rPr lang="en-US" altLang="ko-KR" dirty="0" err="1"/>
              <a:t>data.keys</a:t>
            </a:r>
            <a:r>
              <a:rPr lang="en-US" altLang="ko-KR" dirty="0"/>
              <a:t>())</a:t>
            </a:r>
          </a:p>
          <a:p>
            <a:r>
              <a:rPr lang="en-US" altLang="ko-KR" dirty="0"/>
              <a:t>values = list(</a:t>
            </a:r>
            <a:r>
              <a:rPr lang="en-US" altLang="ko-KR" dirty="0" err="1"/>
              <a:t>data.values</a:t>
            </a:r>
            <a:r>
              <a:rPr lang="en-US" altLang="ko-KR" dirty="0"/>
              <a:t>())</a:t>
            </a:r>
          </a:p>
          <a:p>
            <a:endParaRPr lang="en-US" altLang="ko-KR" dirty="0"/>
          </a:p>
          <a:p>
            <a:r>
              <a:rPr lang="en-US" altLang="ko-KR" dirty="0"/>
              <a:t>fig, </a:t>
            </a:r>
            <a:r>
              <a:rPr lang="en-US" altLang="ko-KR" dirty="0" err="1"/>
              <a:t>axs</a:t>
            </a:r>
            <a:r>
              <a:rPr lang="en-US" altLang="ko-KR" dirty="0"/>
              <a:t> = </a:t>
            </a:r>
            <a:r>
              <a:rPr lang="en-US" altLang="ko-KR" dirty="0" err="1"/>
              <a:t>plt.subplots</a:t>
            </a:r>
            <a:r>
              <a:rPr lang="en-US" altLang="ko-KR" dirty="0"/>
              <a:t>(1, 3, </a:t>
            </a:r>
            <a:r>
              <a:rPr lang="en-US" altLang="ko-KR" dirty="0" err="1"/>
              <a:t>figsize</a:t>
            </a:r>
            <a:r>
              <a:rPr lang="en-US" altLang="ko-KR" dirty="0"/>
              <a:t>=(9, 3), </a:t>
            </a:r>
            <a:r>
              <a:rPr lang="en-US" altLang="ko-KR" dirty="0" err="1"/>
              <a:t>sharey</a:t>
            </a:r>
            <a:r>
              <a:rPr lang="en-US" altLang="ko-KR" dirty="0"/>
              <a:t>=True)</a:t>
            </a:r>
          </a:p>
          <a:p>
            <a:r>
              <a:rPr lang="en-US" altLang="ko-KR" dirty="0" err="1"/>
              <a:t>axs</a:t>
            </a:r>
            <a:r>
              <a:rPr lang="en-US" altLang="ko-KR" dirty="0"/>
              <a:t>[0].bar(names, values)</a:t>
            </a:r>
          </a:p>
          <a:p>
            <a:r>
              <a:rPr lang="en-US" altLang="ko-KR" dirty="0" err="1"/>
              <a:t>axs</a:t>
            </a:r>
            <a:r>
              <a:rPr lang="en-US" altLang="ko-KR" dirty="0"/>
              <a:t>[1].scatter(names, values)</a:t>
            </a:r>
          </a:p>
          <a:p>
            <a:r>
              <a:rPr lang="en-US" altLang="ko-KR" dirty="0" err="1"/>
              <a:t>axs</a:t>
            </a:r>
            <a:r>
              <a:rPr lang="en-US" altLang="ko-KR" dirty="0"/>
              <a:t>[2].plot(names, values)</a:t>
            </a:r>
          </a:p>
          <a:p>
            <a:r>
              <a:rPr lang="en-US" altLang="ko-KR" dirty="0" err="1"/>
              <a:t>fig.suptitle</a:t>
            </a:r>
            <a:r>
              <a:rPr lang="en-US" altLang="ko-KR" dirty="0"/>
              <a:t>('Categorical Plotting')</a:t>
            </a:r>
          </a:p>
          <a:p>
            <a:r>
              <a:rPr lang="en-US" altLang="ko-KR" dirty="0" err="1"/>
              <a:t>plt.show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---------------------</a:t>
            </a:r>
          </a:p>
          <a:p>
            <a:endParaRPr lang="en-US" altLang="ko-KR" dirty="0"/>
          </a:p>
          <a:p>
            <a:r>
              <a:rPr lang="en-US" altLang="ko-KR" dirty="0"/>
              <a:t>&lt;class '</a:t>
            </a:r>
            <a:r>
              <a:rPr lang="en-US" altLang="ko-KR" dirty="0" err="1"/>
              <a:t>matplotlib.figure.Figure</a:t>
            </a:r>
            <a:r>
              <a:rPr lang="en-US" altLang="ko-KR" dirty="0"/>
              <a:t>'&gt;</a:t>
            </a:r>
          </a:p>
          <a:p>
            <a:r>
              <a:rPr lang="en-US" altLang="ko-KR" dirty="0"/>
              <a:t>&lt;class 'matplotlib.axes._</a:t>
            </a:r>
            <a:r>
              <a:rPr lang="en-US" altLang="ko-KR" dirty="0" err="1"/>
              <a:t>subplots.AxesSubplot</a:t>
            </a:r>
            <a:r>
              <a:rPr lang="en-US" altLang="ko-KR" dirty="0"/>
              <a:t>'&gt;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927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subplot 1,3,1 / 1,3,2 / 1,3,3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chart1()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 main(self):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self.figure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pyplot.Figure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self.canvas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FigureCanvasQTAgg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self.figure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self.lay.addWidget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self.canvas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self.graph1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self.figure.add_subplot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(1,3,1)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self.graph2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self.figure.add_subplot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(1,3,2)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self.graph3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self.figure.add_subplot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(1,3,3)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chart1(self):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data = {'apple': 10, 'orange': 15, 'lemon': 5, 'lime': 20}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names = list(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data.keys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values = list(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data.values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</a:p>
          <a:p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self.graph1.bar(names, values)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self.graph2.scatter(names, values)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self.graph3.plot(names, values)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self.figure.suptitle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PySide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GOGO')</a:t>
            </a:r>
          </a:p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self.canvas.draw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2833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134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5BD95C-8B60-4016-B063-43936C7F9933}" type="slidenum">
              <a:rPr lang="ko-KR" altLang="en-US" smtClean="0">
                <a:solidFill>
                  <a:prstClr val="black"/>
                </a:solidFill>
              </a:rPr>
              <a:pPr/>
              <a:t>55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292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7853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1476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432EA0A4-FFBE-7F3B-385C-0EF6A6949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아키네이터</a:t>
            </a:r>
            <a:r>
              <a:rPr lang="ko-KR" altLang="en-US" dirty="0"/>
              <a:t> 는 사실 </a:t>
            </a:r>
            <a:r>
              <a:rPr lang="en-US" altLang="ko-KR" dirty="0"/>
              <a:t>AI?</a:t>
            </a:r>
            <a:endParaRPr lang="ko-KR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9815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85165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8888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2703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1766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6457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BSD</a:t>
            </a:r>
            <a:r>
              <a:rPr lang="ko-KR" altLang="en-US" dirty="0"/>
              <a:t> 라이선스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자유 소프트웨어 저작권 중 하나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아무나 개작</a:t>
            </a:r>
            <a:r>
              <a:rPr lang="en-US" altLang="ko-KR" dirty="0"/>
              <a:t>, </a:t>
            </a:r>
            <a:r>
              <a:rPr lang="ko-KR" altLang="en-US" dirty="0"/>
              <a:t>배포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5797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8235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.\</a:t>
            </a:r>
            <a:r>
              <a:rPr lang="en-US" altLang="ko-KR" dirty="0" err="1"/>
              <a:t>venv</a:t>
            </a:r>
            <a:r>
              <a:rPr lang="en-US" altLang="ko-KR" dirty="0"/>
              <a:t>\Scripts\pyside6-uic.exe .\</a:t>
            </a:r>
            <a:r>
              <a:rPr lang="en-US" altLang="ko-KR" dirty="0" err="1"/>
              <a:t>test.ui</a:t>
            </a:r>
            <a:r>
              <a:rPr lang="en-US" altLang="ko-KR" dirty="0"/>
              <a:t> -o .\test_ui.py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-------------------------------------------------</a:t>
            </a:r>
          </a:p>
          <a:p>
            <a:r>
              <a:rPr lang="en-US" altLang="ko-KR" dirty="0"/>
              <a:t>from PySide6.QtWidgets import *</a:t>
            </a:r>
          </a:p>
          <a:p>
            <a:r>
              <a:rPr lang="en-US" altLang="ko-KR" dirty="0"/>
              <a:t>from PySide6.QtGui import *</a:t>
            </a:r>
          </a:p>
          <a:p>
            <a:r>
              <a:rPr lang="en-US" altLang="ko-KR" dirty="0"/>
              <a:t>from mat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en-US" altLang="ko-KR" dirty="0"/>
              <a:t>    def main(self):</a:t>
            </a:r>
          </a:p>
          <a:p>
            <a:r>
              <a:rPr lang="en-US" altLang="ko-KR" dirty="0"/>
              <a:t>        pass</a:t>
            </a:r>
          </a:p>
          <a:p>
            <a:endParaRPr lang="en-US" altLang="ko-KR" dirty="0"/>
          </a:p>
          <a:p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27768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OpenCV </a:t>
            </a:r>
            <a:r>
              <a:rPr lang="ko-KR" altLang="en-US" dirty="0"/>
              <a:t>로 영상처리나 컴퓨터 비전을 처리하고 나서 결과를 화면에 띄워야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OpenCV</a:t>
            </a:r>
            <a:r>
              <a:rPr lang="ko-KR" altLang="en-US" dirty="0"/>
              <a:t>의 </a:t>
            </a:r>
            <a:r>
              <a:rPr lang="en-US" altLang="ko-KR" dirty="0" err="1"/>
              <a:t>imshow</a:t>
            </a:r>
            <a:r>
              <a:rPr lang="en-US" altLang="ko-KR" dirty="0"/>
              <a:t>() </a:t>
            </a:r>
            <a:r>
              <a:rPr lang="ko-KR" altLang="en-US" dirty="0"/>
              <a:t>도 있지만</a:t>
            </a:r>
            <a:r>
              <a:rPr lang="en-US" altLang="ko-KR" dirty="0"/>
              <a:t>, GUI </a:t>
            </a:r>
            <a:r>
              <a:rPr lang="ko-KR" altLang="en-US" dirty="0"/>
              <a:t>앱에 띄우기 위해서 </a:t>
            </a:r>
            <a:r>
              <a:rPr lang="en-US" altLang="ko-KR" dirty="0"/>
              <a:t>QT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지금은 </a:t>
            </a:r>
            <a:r>
              <a:rPr lang="en-US" altLang="ko-KR" dirty="0"/>
              <a:t>QT</a:t>
            </a:r>
            <a:r>
              <a:rPr lang="en-US" altLang="ko-KR" baseline="0" dirty="0"/>
              <a:t> </a:t>
            </a:r>
            <a:r>
              <a:rPr lang="ko-KR" altLang="en-US" baseline="0" dirty="0"/>
              <a:t>이미지만 </a:t>
            </a:r>
            <a:r>
              <a:rPr lang="ko-KR" altLang="en-US" baseline="0" dirty="0" err="1"/>
              <a:t>쓴것뿐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openCV</a:t>
            </a:r>
            <a:r>
              <a:rPr lang="en-US" altLang="ko-KR" dirty="0"/>
              <a:t>-Python </a:t>
            </a:r>
            <a:r>
              <a:rPr lang="ko-KR" altLang="en-US" dirty="0"/>
              <a:t>에서는 모든 이미지 정보를 </a:t>
            </a:r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객체에 담겨 있으며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/>
              <a:t>이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객체를 출력하면 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최종 출력은 </a:t>
            </a:r>
            <a:r>
              <a:rPr lang="en-US" altLang="ko-KR" dirty="0" err="1"/>
              <a:t>QLabel</a:t>
            </a:r>
            <a:r>
              <a:rPr lang="en-US" altLang="ko-KR" dirty="0"/>
              <a:t> </a:t>
            </a:r>
            <a:r>
              <a:rPr lang="ko-KR" altLang="en-US" dirty="0"/>
              <a:t>에 있는 </a:t>
            </a:r>
            <a:r>
              <a:rPr lang="en-US" altLang="ko-KR" dirty="0" err="1"/>
              <a:t>setPixmap</a:t>
            </a:r>
            <a:r>
              <a:rPr lang="en-US" altLang="ko-KR" dirty="0"/>
              <a:t>() API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cv2 (</a:t>
            </a:r>
            <a:r>
              <a:rPr lang="en-US" altLang="ko-KR" dirty="0" err="1"/>
              <a:t>ndarray</a:t>
            </a:r>
            <a:r>
              <a:rPr lang="en-US" altLang="ko-KR" dirty="0"/>
              <a:t>) → </a:t>
            </a:r>
            <a:r>
              <a:rPr lang="en-US" altLang="ko-KR" dirty="0" err="1"/>
              <a:t>QImage</a:t>
            </a:r>
            <a:r>
              <a:rPr lang="en-US" altLang="ko-KR" dirty="0"/>
              <a:t>() → </a:t>
            </a:r>
            <a:r>
              <a:rPr lang="en-US" altLang="ko-KR" dirty="0" err="1"/>
              <a:t>QPixmap</a:t>
            </a:r>
            <a:r>
              <a:rPr lang="en-US" altLang="ko-KR" dirty="0"/>
              <a:t>() → </a:t>
            </a:r>
            <a:r>
              <a:rPr lang="en-US" altLang="ko-KR" dirty="0" err="1"/>
              <a:t>QLabel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 때 이용하는 방법이 </a:t>
            </a:r>
            <a:r>
              <a:rPr lang="en-US" altLang="ko-KR" dirty="0" err="1"/>
              <a:t>QtGui.QPixmap</a:t>
            </a:r>
            <a:r>
              <a:rPr lang="en-US" altLang="ko-KR" dirty="0"/>
              <a:t>() </a:t>
            </a:r>
            <a:r>
              <a:rPr lang="ko-KR" altLang="en-US" dirty="0"/>
              <a:t>객체이다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QPixmap</a:t>
            </a:r>
            <a:r>
              <a:rPr lang="en-US" altLang="ko-KR" dirty="0"/>
              <a:t>(</a:t>
            </a:r>
            <a:r>
              <a:rPr lang="ko-KR" altLang="en-US" dirty="0"/>
              <a:t>이미지</a:t>
            </a:r>
            <a:r>
              <a:rPr lang="en-US" altLang="ko-KR" dirty="0"/>
              <a:t>) : </a:t>
            </a:r>
            <a:r>
              <a:rPr lang="ko-KR" altLang="en-US" dirty="0"/>
              <a:t>이미지를 보여줄 때 사용하는 객체</a:t>
            </a:r>
            <a:r>
              <a:rPr lang="en-US" altLang="ko-KR" dirty="0"/>
              <a:t>, </a:t>
            </a:r>
            <a:r>
              <a:rPr lang="ko-KR" altLang="en-US" dirty="0"/>
              <a:t>다양한 포맷을 지원</a:t>
            </a:r>
            <a:r>
              <a:rPr lang="en-US" altLang="ko-KR" dirty="0"/>
              <a:t>, </a:t>
            </a:r>
            <a:r>
              <a:rPr lang="ko-KR" altLang="en-US" dirty="0"/>
              <a:t>자체 위젯이 없어 레이블을 이용해서 출력한다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레이블에 </a:t>
            </a:r>
            <a:r>
              <a:rPr lang="en-US" altLang="ko-KR" dirty="0" err="1"/>
              <a:t>QPixmap</a:t>
            </a:r>
            <a:r>
              <a:rPr lang="en-US" altLang="ko-KR" dirty="0"/>
              <a:t>() </a:t>
            </a:r>
            <a:r>
              <a:rPr lang="ko-KR" altLang="en-US" dirty="0"/>
              <a:t>객체를 출력할 때에는</a:t>
            </a:r>
            <a:r>
              <a:rPr lang="en-US" altLang="ko-KR" dirty="0"/>
              <a:t>, .</a:t>
            </a:r>
            <a:r>
              <a:rPr lang="en-US" altLang="ko-KR" dirty="0" err="1"/>
              <a:t>setPixmap</a:t>
            </a:r>
            <a:r>
              <a:rPr lang="en-US" altLang="ko-KR" dirty="0"/>
              <a:t>() </a:t>
            </a:r>
            <a:r>
              <a:rPr lang="ko-KR" altLang="en-US" dirty="0"/>
              <a:t>를 이용한다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QtGui</a:t>
            </a:r>
            <a:r>
              <a:rPr lang="en-US" altLang="ko-KR" dirty="0"/>
              <a:t> </a:t>
            </a:r>
            <a:r>
              <a:rPr lang="ko-KR" altLang="en-US" dirty="0"/>
              <a:t>클래스에 포함됨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38603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dirty="0"/>
              <a:t>오픈 </a:t>
            </a:r>
            <a:r>
              <a:rPr lang="en-US" altLang="ko-KR" dirty="0"/>
              <a:t>cv</a:t>
            </a:r>
            <a:r>
              <a:rPr lang="ko-KR" altLang="en-US" dirty="0"/>
              <a:t>로 파일을 열고</a:t>
            </a:r>
            <a:r>
              <a:rPr lang="en-US" altLang="ko-KR" dirty="0"/>
              <a:t>,</a:t>
            </a:r>
          </a:p>
          <a:p>
            <a:pPr marL="228600" indent="-228600">
              <a:buAutoNum type="arabicPeriod"/>
            </a:pP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BGR</a:t>
            </a:r>
            <a:r>
              <a:rPr lang="en-US" altLang="ko-KR" baseline="0" dirty="0"/>
              <a:t>  CV2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RGB QT</a:t>
            </a:r>
            <a:r>
              <a:rPr lang="ko-KR" altLang="en-US" baseline="0" dirty="0"/>
              <a:t>는</a:t>
            </a:r>
            <a:endParaRPr lang="en-US" altLang="ko-KR" baseline="0" dirty="0"/>
          </a:p>
          <a:p>
            <a:pPr marL="0" indent="0">
              <a:buNone/>
            </a:pPr>
            <a:r>
              <a:rPr lang="en-US" altLang="ko-KR" baseline="0" dirty="0"/>
              <a:t>==========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en-US" altLang="ko-KR" dirty="0"/>
              <a:t>BGR</a:t>
            </a:r>
            <a:r>
              <a:rPr lang="en-US" altLang="ko-KR" baseline="0" dirty="0"/>
              <a:t> </a:t>
            </a:r>
          </a:p>
          <a:p>
            <a:pPr marL="228600" indent="-228600">
              <a:buAutoNum type="arabicPeriod"/>
            </a:pPr>
            <a:r>
              <a:rPr lang="en-US" altLang="ko-KR" baseline="0" dirty="0"/>
              <a:t>RGB </a:t>
            </a:r>
            <a:r>
              <a:rPr lang="ko-KR" altLang="en-US" baseline="0" dirty="0"/>
              <a:t>차이가 뭔가요</a:t>
            </a:r>
            <a:r>
              <a:rPr lang="en-US" altLang="ko-KR" baseline="0" dirty="0"/>
              <a:t>?</a:t>
            </a:r>
          </a:p>
          <a:p>
            <a:pPr marL="228600" indent="-228600">
              <a:buAutoNum type="arabicPeriod"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변경 </a:t>
            </a:r>
            <a:r>
              <a:rPr lang="en-US" altLang="ko-KR" baseline="0" dirty="0"/>
              <a:t>&gt; </a:t>
            </a:r>
            <a:r>
              <a:rPr lang="ko-KR" altLang="en-US" baseline="0" dirty="0"/>
              <a:t>출력</a:t>
            </a:r>
            <a:endParaRPr lang="en-US" altLang="ko-KR" baseline="0" dirty="0"/>
          </a:p>
          <a:p>
            <a:pPr marL="228600" indent="-228600">
              <a:buAutoNum type="arabicPeriod"/>
            </a:pPr>
            <a:endParaRPr lang="en-US" altLang="ko-KR" baseline="0" dirty="0"/>
          </a:p>
          <a:p>
            <a:pPr marL="0" indent="0">
              <a:buNone/>
            </a:pPr>
            <a:r>
              <a:rPr lang="ko-KR" altLang="en-US" baseline="0" dirty="0"/>
              <a:t>끼야 </a:t>
            </a:r>
            <a:r>
              <a:rPr lang="en-US" altLang="ko-KR" baseline="0" dirty="0"/>
              <a:t>&gt;&gt; </a:t>
            </a:r>
            <a:r>
              <a:rPr lang="ko-KR" altLang="en-US" baseline="0" dirty="0" err="1"/>
              <a:t>파장주파수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573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9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065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from PySide6.QtWidgets import *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testui</a:t>
            </a:r>
            <a:r>
              <a:rPr lang="en-US" altLang="ko-KR" dirty="0"/>
              <a:t>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PySide6.QtGui import *</a:t>
            </a:r>
          </a:p>
          <a:p>
            <a:pPr marL="0" indent="0">
              <a:buNone/>
            </a:pPr>
            <a:r>
              <a:rPr lang="en-US" altLang="ko-KR" dirty="0"/>
              <a:t>from PySide6.QtCore import *</a:t>
            </a:r>
          </a:p>
          <a:p>
            <a:pPr marL="0" indent="0">
              <a:buNone/>
            </a:pPr>
            <a:r>
              <a:rPr lang="en-US" altLang="ko-KR" dirty="0"/>
              <a:t>import cv2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pass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processingImage</a:t>
            </a:r>
            <a:r>
              <a:rPr lang="en-US" altLang="ko-KR" dirty="0"/>
              <a:t>(self, </a:t>
            </a:r>
            <a:r>
              <a:rPr lang="en-US" altLang="ko-KR" dirty="0" err="1"/>
              <a:t>img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pass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printImage</a:t>
            </a:r>
            <a:r>
              <a:rPr lang="en-US" altLang="ko-KR" dirty="0"/>
              <a:t>(self, </a:t>
            </a:r>
            <a:r>
              <a:rPr lang="en-US" altLang="ko-KR" dirty="0" err="1"/>
              <a:t>imgBGR</a:t>
            </a:r>
            <a:r>
              <a:rPr lang="en-US" altLang="ko-KR" dirty="0"/>
              <a:t>, pic):</a:t>
            </a:r>
          </a:p>
          <a:p>
            <a:pPr marL="0" indent="0">
              <a:buNone/>
            </a:pPr>
            <a:r>
              <a:rPr lang="en-US" altLang="ko-KR" dirty="0"/>
              <a:t>        pass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7584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cvtColor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: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이미지를 한 색상 공간에서 다른 색상 공간으로 변환합니다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bytePerLine</a:t>
            </a:r>
            <a:r>
              <a:rPr lang="en-US" altLang="ko-KR" dirty="0"/>
              <a:t> : </a:t>
            </a:r>
            <a:r>
              <a:rPr lang="ko-KR" altLang="en-US" dirty="0"/>
              <a:t>줄 당 바이트 수</a:t>
            </a:r>
            <a:r>
              <a:rPr lang="en-US" altLang="ko-KR" dirty="0"/>
              <a:t>, 1</a:t>
            </a:r>
            <a:r>
              <a:rPr lang="ko-KR" altLang="en-US" dirty="0"/>
              <a:t>줄에 표현할 바이트 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1</a:t>
            </a:r>
            <a:r>
              <a:rPr lang="ko-KR" altLang="en-US" dirty="0"/>
              <a:t>비트 </a:t>
            </a:r>
            <a:r>
              <a:rPr lang="en-US" altLang="ko-KR" dirty="0"/>
              <a:t>1</a:t>
            </a:r>
            <a:r>
              <a:rPr lang="ko-KR" altLang="en-US" dirty="0"/>
              <a:t>채널 이미지 만드는 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https://webnautes.tistory.com/1292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PySide6.QtWidgets import *</a:t>
            </a:r>
          </a:p>
          <a:p>
            <a:pPr marL="0" indent="0">
              <a:buNone/>
            </a:pPr>
            <a:r>
              <a:rPr lang="en-US" altLang="ko-KR" dirty="0"/>
              <a:t>from PySide6.QtGui import *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test_ui</a:t>
            </a:r>
            <a:r>
              <a:rPr lang="en-US" altLang="ko-KR" dirty="0"/>
              <a:t>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import cv2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Ui_MainWindow.setupUi</a:t>
            </a:r>
            <a:r>
              <a:rPr lang="en-US" altLang="ko-KR" dirty="0"/>
              <a:t>(self, 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self.img</a:t>
            </a:r>
            <a:r>
              <a:rPr lang="en-US" altLang="ko-KR" dirty="0"/>
              <a:t> = cv2.imread("pikachu.png")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self.img</a:t>
            </a:r>
            <a:r>
              <a:rPr lang="en-US" altLang="ko-KR" dirty="0"/>
              <a:t> = </a:t>
            </a:r>
            <a:r>
              <a:rPr lang="en-US" altLang="ko-KR" dirty="0" err="1"/>
              <a:t>self.processingImage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self.printImage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, self.pic)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processingImage</a:t>
            </a:r>
            <a:r>
              <a:rPr lang="en-US" altLang="ko-KR" dirty="0"/>
              <a:t>(self, </a:t>
            </a:r>
            <a:r>
              <a:rPr lang="en-US" altLang="ko-KR" dirty="0" err="1"/>
              <a:t>img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return </a:t>
            </a:r>
            <a:r>
              <a:rPr lang="en-US" altLang="ko-KR" dirty="0" err="1"/>
              <a:t>img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printImage</a:t>
            </a:r>
            <a:r>
              <a:rPr lang="en-US" altLang="ko-KR" dirty="0"/>
              <a:t>(self, </a:t>
            </a:r>
            <a:r>
              <a:rPr lang="en-US" altLang="ko-KR" dirty="0" err="1"/>
              <a:t>imgBGR</a:t>
            </a:r>
            <a:r>
              <a:rPr lang="en-US" altLang="ko-KR" dirty="0"/>
              <a:t>, pic):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imgRGB</a:t>
            </a:r>
            <a:r>
              <a:rPr lang="en-US" altLang="ko-KR" dirty="0"/>
              <a:t> = cv2.cvtColor(</a:t>
            </a:r>
            <a:r>
              <a:rPr lang="en-US" altLang="ko-KR" dirty="0" err="1"/>
              <a:t>imgBGR</a:t>
            </a:r>
            <a:r>
              <a:rPr lang="en-US" altLang="ko-KR" dirty="0"/>
              <a:t>, cv2.COLOR_BGR2RGB)</a:t>
            </a:r>
          </a:p>
          <a:p>
            <a:pPr marL="0" indent="0">
              <a:buNone/>
            </a:pPr>
            <a:r>
              <a:rPr lang="en-US" altLang="ko-KR" dirty="0"/>
              <a:t>        h, w, byte = </a:t>
            </a:r>
            <a:r>
              <a:rPr lang="en-US" altLang="ko-KR" dirty="0" err="1"/>
              <a:t>imgRGB.shape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QImage</a:t>
            </a:r>
            <a:r>
              <a:rPr lang="en-US" altLang="ko-KR" dirty="0"/>
              <a:t>(</a:t>
            </a:r>
            <a:r>
              <a:rPr lang="en-US" altLang="ko-KR" dirty="0" err="1"/>
              <a:t>imgRGB</a:t>
            </a:r>
            <a:r>
              <a:rPr lang="en-US" altLang="ko-KR" dirty="0"/>
              <a:t>, w, h, byte*w, QImage.Format_RGB888)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pic.setPixmap</a:t>
            </a:r>
            <a:r>
              <a:rPr lang="en-US" altLang="ko-KR" dirty="0"/>
              <a:t>(</a:t>
            </a:r>
            <a:r>
              <a:rPr lang="en-US" altLang="ko-KR" dirty="0" err="1"/>
              <a:t>QPixmap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8520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blur(</a:t>
            </a:r>
            <a:r>
              <a:rPr lang="en-US" altLang="ko-KR" dirty="0" err="1"/>
              <a:t>img</a:t>
            </a:r>
            <a:r>
              <a:rPr lang="en-US" altLang="ko-KR" dirty="0"/>
              <a:t> , (</a:t>
            </a:r>
            <a:r>
              <a:rPr lang="ko-KR" altLang="en-US" dirty="0"/>
              <a:t>가로</a:t>
            </a:r>
            <a:r>
              <a:rPr lang="en-US" altLang="ko-KR" dirty="0"/>
              <a:t>, </a:t>
            </a:r>
            <a:r>
              <a:rPr lang="ko-KR" altLang="en-US" dirty="0"/>
              <a:t>세로</a:t>
            </a:r>
            <a:r>
              <a:rPr lang="en-US" altLang="ko-KR" dirty="0"/>
              <a:t>) ), </a:t>
            </a:r>
            <a:r>
              <a:rPr lang="ko-KR" altLang="en-US" dirty="0"/>
              <a:t>가로 값을 높이면 가로로 빠르게 움직이는 듯함 고속이동</a:t>
            </a:r>
            <a:r>
              <a:rPr lang="en-US" altLang="ko-KR" dirty="0"/>
              <a:t>! → 30,1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numpy.ones</a:t>
            </a:r>
            <a:r>
              <a:rPr lang="en-US" altLang="ko-KR" dirty="0"/>
              <a:t>() → 1</a:t>
            </a:r>
            <a:r>
              <a:rPr lang="ko-KR" altLang="en-US" dirty="0"/>
              <a:t>로 채워진 배열 만드는 함수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ones(3,3) : </a:t>
            </a:r>
            <a:r>
              <a:rPr lang="ko-KR" altLang="en-US" dirty="0"/>
              <a:t>안의 숫자를 제어하면 </a:t>
            </a:r>
            <a:r>
              <a:rPr lang="en-US" altLang="ko-KR" dirty="0"/>
              <a:t>0</a:t>
            </a:r>
            <a:r>
              <a:rPr lang="ko-KR" altLang="en-US" dirty="0"/>
              <a:t>이 되는 픽셀의 정도가 달라진다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ko-KR" altLang="en-US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모폴로지</a:t>
            </a:r>
            <a:r>
              <a:rPr lang="en-US" altLang="ko-KR" dirty="0"/>
              <a:t>(</a:t>
            </a:r>
            <a:r>
              <a:rPr lang="ko-KR" altLang="en-US" dirty="0"/>
              <a:t>형태학</a:t>
            </a:r>
            <a:r>
              <a:rPr lang="en-US" altLang="ko-KR" dirty="0"/>
              <a:t>)</a:t>
            </a:r>
            <a:r>
              <a:rPr lang="ko-KR" altLang="en-US" dirty="0"/>
              <a:t> 연산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→ </a:t>
            </a:r>
            <a:r>
              <a:rPr lang="ko-KR" altLang="en-US" dirty="0"/>
              <a:t>영상 분야에서 노이즈 제거</a:t>
            </a:r>
            <a:r>
              <a:rPr lang="en-US" altLang="ko-KR" dirty="0"/>
              <a:t>, </a:t>
            </a:r>
            <a:r>
              <a:rPr lang="ko-KR" altLang="en-US" dirty="0" err="1"/>
              <a:t>구멍채우기</a:t>
            </a:r>
            <a:r>
              <a:rPr lang="en-US" altLang="ko-KR" dirty="0"/>
              <a:t>, </a:t>
            </a:r>
            <a:r>
              <a:rPr lang="ko-KR" altLang="en-US" dirty="0"/>
              <a:t>끊어진 선 이어 </a:t>
            </a:r>
            <a:r>
              <a:rPr lang="ko-KR" altLang="en-US" dirty="0" err="1"/>
              <a:t>붙이기등에</a:t>
            </a:r>
            <a:r>
              <a:rPr lang="ko-KR" altLang="en-US" dirty="0"/>
              <a:t> 쓰이는 연산 기법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→ 0/1</a:t>
            </a:r>
            <a:r>
              <a:rPr lang="ko-KR" altLang="en-US" dirty="0"/>
              <a:t>로 구성된</a:t>
            </a:r>
            <a:r>
              <a:rPr lang="en-US" altLang="ko-KR" dirty="0"/>
              <a:t> </a:t>
            </a:r>
            <a:r>
              <a:rPr lang="ko-KR" altLang="en-US" dirty="0"/>
              <a:t>바이너리 이미지에만 적용 가능 </a:t>
            </a:r>
            <a:r>
              <a:rPr lang="en-US" altLang="ko-KR" dirty="0"/>
              <a:t>( </a:t>
            </a:r>
            <a:r>
              <a:rPr lang="ko-KR" altLang="en-US" dirty="0"/>
              <a:t>흑백 이미지 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그래서 흑백 처리 후</a:t>
            </a:r>
            <a:r>
              <a:rPr lang="en-US" altLang="ko-KR" dirty="0"/>
              <a:t>, </a:t>
            </a:r>
            <a:r>
              <a:rPr lang="ko-KR" altLang="en-US" dirty="0"/>
              <a:t>진행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→ </a:t>
            </a:r>
            <a:r>
              <a:rPr lang="ko-KR" altLang="en-US" dirty="0"/>
              <a:t>침식</a:t>
            </a:r>
            <a:r>
              <a:rPr lang="en-US" altLang="ko-KR" dirty="0"/>
              <a:t>/ </a:t>
            </a:r>
            <a:r>
              <a:rPr lang="ko-KR" altLang="en-US" dirty="0"/>
              <a:t>팽창</a:t>
            </a:r>
            <a:r>
              <a:rPr lang="en-US" altLang="ko-KR" dirty="0"/>
              <a:t>/ </a:t>
            </a:r>
            <a:r>
              <a:rPr lang="ko-KR" altLang="en-US" dirty="0"/>
              <a:t>열림</a:t>
            </a:r>
            <a:r>
              <a:rPr lang="en-US" altLang="ko-KR" dirty="0"/>
              <a:t>/ </a:t>
            </a:r>
            <a:r>
              <a:rPr lang="ko-KR" altLang="en-US" dirty="0"/>
              <a:t>닫힘 </a:t>
            </a:r>
            <a:r>
              <a:rPr lang="en-US" altLang="ko-KR" dirty="0"/>
              <a:t>4</a:t>
            </a:r>
            <a:r>
              <a:rPr lang="ko-KR" altLang="en-US" dirty="0"/>
              <a:t>가지 기법이 있으며</a:t>
            </a:r>
            <a:r>
              <a:rPr lang="en-US" altLang="ko-KR" dirty="0"/>
              <a:t>, </a:t>
            </a:r>
            <a:r>
              <a:rPr lang="ko-KR" altLang="en-US" dirty="0"/>
              <a:t>적용 순서에 따라 결과가 달라짐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https://bkshin.tistory.com/entry/OpenCV-19-%EB%AA%A8%ED%8F%B4%EB%A1%9C%EC%A7%80Morphology-%EC%97%B0%EC%82%B0-%EC%B9%A8%EC%8B%9D-%ED%8C%BD%EC%B0%BD-%EC%97%B4%EB%A6%BC-%EB%8B%AB%ED%9E%98-%EA%B7%B8%EB%A0%88%EB%94%94%EC%96%B8%ED%8A%B8-%ED%83%91%ED%96%87-%EB%B8%94%EB%9E%99%ED%96%87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7167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threshold()</a:t>
            </a:r>
          </a:p>
          <a:p>
            <a:pPr marL="0" indent="0">
              <a:buNone/>
            </a:pPr>
            <a:r>
              <a:rPr lang="en-US" altLang="ko-KR" dirty="0"/>
              <a:t>→</a:t>
            </a:r>
            <a:r>
              <a:rPr lang="ko-KR" altLang="en-US" dirty="0"/>
              <a:t> 이미지 이진화 함수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이미지를 기준 값</a:t>
            </a:r>
            <a:r>
              <a:rPr lang="en-US" altLang="ko-KR" dirty="0"/>
              <a:t>(</a:t>
            </a:r>
            <a:r>
              <a:rPr lang="ko-KR" altLang="en-US" dirty="0" err="1"/>
              <a:t>임계값</a:t>
            </a:r>
            <a:r>
              <a:rPr lang="en-US" altLang="ko-KR" dirty="0"/>
              <a:t>)</a:t>
            </a:r>
            <a:r>
              <a:rPr lang="ko-KR" altLang="en-US" dirty="0"/>
              <a:t>에 도달하지 못하면</a:t>
            </a:r>
            <a:r>
              <a:rPr lang="en-US" altLang="ko-KR" dirty="0"/>
              <a:t>, </a:t>
            </a:r>
            <a:r>
              <a:rPr lang="ko-KR" altLang="en-US" dirty="0"/>
              <a:t>흑</a:t>
            </a:r>
            <a:r>
              <a:rPr lang="en-US" altLang="ko-KR" dirty="0"/>
              <a:t>, </a:t>
            </a:r>
            <a:r>
              <a:rPr lang="ko-KR" altLang="en-US" dirty="0"/>
              <a:t>크면 백이다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 err="1"/>
              <a:t>임계값을</a:t>
            </a:r>
            <a:r>
              <a:rPr lang="ko-KR" altLang="en-US" dirty="0"/>
              <a:t> 넘었을 때 적용할 값도 설정 가능 </a:t>
            </a:r>
            <a:r>
              <a:rPr lang="en-US" altLang="ko-KR" dirty="0" err="1"/>
              <a:t>maxval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허들을 놓고 넘어봐라 하는 거죠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https://opencv-python.readthedocs.io/en/latest/doc/09.imageThresholding/imageThresholding.html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====================================================================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canny()</a:t>
            </a:r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이미지 </a:t>
            </a:r>
            <a:r>
              <a:rPr lang="ko-KR" altLang="en-US" dirty="0" err="1"/>
              <a:t>엣지</a:t>
            </a:r>
            <a:r>
              <a:rPr lang="ko-KR" altLang="en-US" dirty="0"/>
              <a:t> 검출 함수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→ 2</a:t>
            </a:r>
            <a:r>
              <a:rPr lang="ko-KR" altLang="en-US" dirty="0"/>
              <a:t>개의 </a:t>
            </a:r>
            <a:r>
              <a:rPr lang="ko-KR" altLang="en-US" dirty="0" err="1"/>
              <a:t>임계값으로</a:t>
            </a:r>
            <a:r>
              <a:rPr lang="ko-KR" altLang="en-US" dirty="0"/>
              <a:t> </a:t>
            </a:r>
            <a:r>
              <a:rPr lang="ko-KR" altLang="en-US" dirty="0" err="1"/>
              <a:t>엣지</a:t>
            </a:r>
            <a:r>
              <a:rPr lang="ko-KR" altLang="en-US" dirty="0"/>
              <a:t> 여부를 판단한다</a:t>
            </a:r>
            <a:r>
              <a:rPr lang="en-US" altLang="ko-KR" dirty="0"/>
              <a:t>. min , max</a:t>
            </a:r>
          </a:p>
          <a:p>
            <a:pPr marL="0" indent="0">
              <a:buNone/>
            </a:pPr>
            <a:r>
              <a:rPr lang="en-US" altLang="ko-KR" dirty="0"/>
              <a:t>→ </a:t>
            </a:r>
            <a:r>
              <a:rPr lang="ko-KR" altLang="en-US" dirty="0"/>
              <a:t>두 값을 적절히 조절해서 </a:t>
            </a:r>
            <a:r>
              <a:rPr lang="ko-KR" altLang="en-US" dirty="0" err="1"/>
              <a:t>엣지를</a:t>
            </a:r>
            <a:r>
              <a:rPr lang="ko-KR" altLang="en-US" dirty="0"/>
              <a:t> 따야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PySide6.QtWidgets import *</a:t>
            </a:r>
          </a:p>
          <a:p>
            <a:pPr marL="0" indent="0">
              <a:buNone/>
            </a:pPr>
            <a:r>
              <a:rPr lang="en-US" altLang="ko-KR" dirty="0"/>
              <a:t>from PySide6.QtGui import *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test_ui</a:t>
            </a:r>
            <a:r>
              <a:rPr lang="en-US" altLang="ko-KR" dirty="0"/>
              <a:t>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import cv2</a:t>
            </a:r>
          </a:p>
          <a:p>
            <a:pPr marL="0" indent="0">
              <a:buNone/>
            </a:pPr>
            <a:r>
              <a:rPr lang="en-US" altLang="ko-KR" dirty="0"/>
              <a:t>import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Ui_MainWindow.setupUi</a:t>
            </a:r>
            <a:r>
              <a:rPr lang="en-US" altLang="ko-KR" dirty="0"/>
              <a:t>(self, 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self.img</a:t>
            </a:r>
            <a:r>
              <a:rPr lang="en-US" altLang="ko-KR" dirty="0"/>
              <a:t> = cv2.imread("pikachu.png")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self.img</a:t>
            </a:r>
            <a:r>
              <a:rPr lang="en-US" altLang="ko-KR" dirty="0"/>
              <a:t> = </a:t>
            </a:r>
            <a:r>
              <a:rPr lang="en-US" altLang="ko-KR" dirty="0" err="1"/>
              <a:t>self.processingImage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self.printImage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, self.pic)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processingImage</a:t>
            </a:r>
            <a:r>
              <a:rPr lang="en-US" altLang="ko-KR" dirty="0"/>
              <a:t>(self, </a:t>
            </a:r>
            <a:r>
              <a:rPr lang="en-US" altLang="ko-KR" dirty="0" err="1"/>
              <a:t>img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cv2.cvtColor(</a:t>
            </a:r>
            <a:r>
              <a:rPr lang="en-US" altLang="ko-KR" dirty="0" err="1"/>
              <a:t>img</a:t>
            </a:r>
            <a:r>
              <a:rPr lang="en-US" altLang="ko-KR" dirty="0"/>
              <a:t>, cv2.COLOR_BGR2GRAY)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cv2.Canny(</a:t>
            </a:r>
            <a:r>
              <a:rPr lang="en-US" altLang="ko-KR" dirty="0" err="1"/>
              <a:t>img</a:t>
            </a:r>
            <a:r>
              <a:rPr lang="en-US" altLang="ko-KR" dirty="0"/>
              <a:t>, 50, 200)</a:t>
            </a:r>
          </a:p>
          <a:p>
            <a:pPr marL="0" indent="0">
              <a:buNone/>
            </a:pPr>
            <a:r>
              <a:rPr lang="en-US" altLang="ko-KR" dirty="0"/>
              <a:t>        return </a:t>
            </a:r>
            <a:r>
              <a:rPr lang="en-US" altLang="ko-KR" dirty="0" err="1"/>
              <a:t>img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printImage</a:t>
            </a:r>
            <a:r>
              <a:rPr lang="en-US" altLang="ko-KR" dirty="0"/>
              <a:t>(self, </a:t>
            </a:r>
            <a:r>
              <a:rPr lang="en-US" altLang="ko-KR" dirty="0" err="1"/>
              <a:t>imgBGR</a:t>
            </a:r>
            <a:r>
              <a:rPr lang="en-US" altLang="ko-KR" dirty="0"/>
              <a:t>, pic):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imgRGB</a:t>
            </a:r>
            <a:r>
              <a:rPr lang="en-US" altLang="ko-KR" dirty="0"/>
              <a:t> = cv2.cvtColor(</a:t>
            </a:r>
            <a:r>
              <a:rPr lang="en-US" altLang="ko-KR" dirty="0" err="1"/>
              <a:t>imgBGR</a:t>
            </a:r>
            <a:r>
              <a:rPr lang="en-US" altLang="ko-KR" dirty="0"/>
              <a:t>, cv2.COLOR_BGR2RGB)</a:t>
            </a:r>
          </a:p>
          <a:p>
            <a:pPr marL="0" indent="0">
              <a:buNone/>
            </a:pPr>
            <a:r>
              <a:rPr lang="en-US" altLang="ko-KR" dirty="0"/>
              <a:t>        h, w, byte = </a:t>
            </a:r>
            <a:r>
              <a:rPr lang="en-US" altLang="ko-KR" dirty="0" err="1"/>
              <a:t>imgRGB.shape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QImage</a:t>
            </a:r>
            <a:r>
              <a:rPr lang="en-US" altLang="ko-KR" dirty="0"/>
              <a:t>(</a:t>
            </a:r>
            <a:r>
              <a:rPr lang="en-US" altLang="ko-KR" dirty="0" err="1"/>
              <a:t>imgRGB</a:t>
            </a:r>
            <a:r>
              <a:rPr lang="en-US" altLang="ko-KR" dirty="0"/>
              <a:t>, w, h, byte*w, QImage.Format_RGB888)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pic.setPixmap</a:t>
            </a:r>
            <a:r>
              <a:rPr lang="en-US" altLang="ko-KR" dirty="0"/>
              <a:t>(</a:t>
            </a:r>
            <a:r>
              <a:rPr lang="en-US" altLang="ko-KR" dirty="0" err="1"/>
              <a:t>QPixmap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3920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새로 </a:t>
            </a:r>
            <a:r>
              <a:rPr lang="en-US" altLang="ko-KR" dirty="0"/>
              <a:t>UI </a:t>
            </a:r>
            <a:r>
              <a:rPr lang="ko-KR" altLang="en-US" dirty="0"/>
              <a:t>구성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코드는 </a:t>
            </a:r>
            <a:r>
              <a:rPr lang="en-US" altLang="ko-KR" dirty="0" err="1"/>
              <a:t>printImage</a:t>
            </a:r>
            <a:r>
              <a:rPr lang="en-US" altLang="ko-KR" dirty="0"/>
              <a:t> </a:t>
            </a:r>
            <a:r>
              <a:rPr lang="ko-KR" altLang="en-US" dirty="0"/>
              <a:t>만 따오면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1706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크기는 최소</a:t>
            </a:r>
            <a:r>
              <a:rPr lang="en-US" altLang="ko-KR" dirty="0"/>
              <a:t>/</a:t>
            </a:r>
            <a:r>
              <a:rPr lang="ko-KR" altLang="en-US" dirty="0"/>
              <a:t>최대 맞춰주면 좋음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버튼 크기 </a:t>
            </a:r>
            <a:r>
              <a:rPr lang="en-US" altLang="ko-KR" dirty="0"/>
              <a:t>: 960 x 50</a:t>
            </a:r>
          </a:p>
          <a:p>
            <a:pPr marL="0" indent="0">
              <a:buNone/>
            </a:pPr>
            <a:r>
              <a:rPr lang="ko-KR" altLang="en-US" dirty="0"/>
              <a:t>버튼 글씨크기 </a:t>
            </a:r>
            <a:r>
              <a:rPr lang="en-US" altLang="ko-KR" dirty="0"/>
              <a:t>: 24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52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from PySide6.QtWidgets import *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testui</a:t>
            </a:r>
            <a:r>
              <a:rPr lang="en-US" altLang="ko-KR" dirty="0"/>
              <a:t>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PySide6.QtGui import *</a:t>
            </a:r>
          </a:p>
          <a:p>
            <a:pPr marL="0" indent="0">
              <a:buNone/>
            </a:pPr>
            <a:r>
              <a:rPr lang="en-US" altLang="ko-KR" dirty="0"/>
              <a:t>from PySide6.QtCore import *</a:t>
            </a:r>
          </a:p>
          <a:p>
            <a:pPr marL="0" indent="0">
              <a:buNone/>
            </a:pPr>
            <a:r>
              <a:rPr lang="en-US" altLang="ko-KR" dirty="0"/>
              <a:t>import cv2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pass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play(self):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self.img</a:t>
            </a:r>
            <a:r>
              <a:rPr lang="en-US" altLang="ko-KR" dirty="0"/>
              <a:t> = cv2.imread('pika.png')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self.printImage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 , self.pic1)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printImage</a:t>
            </a:r>
            <a:r>
              <a:rPr lang="en-US" altLang="ko-KR" dirty="0"/>
              <a:t>(self, </a:t>
            </a:r>
            <a:r>
              <a:rPr lang="en-US" altLang="ko-KR" dirty="0" err="1"/>
              <a:t>imgBGR</a:t>
            </a:r>
            <a:r>
              <a:rPr lang="en-US" altLang="ko-KR" dirty="0"/>
              <a:t>, pic):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imgRGB</a:t>
            </a:r>
            <a:r>
              <a:rPr lang="en-US" altLang="ko-KR" dirty="0"/>
              <a:t> = cv2.cvtColor(</a:t>
            </a:r>
            <a:r>
              <a:rPr lang="en-US" altLang="ko-KR" dirty="0" err="1"/>
              <a:t>imgBGR</a:t>
            </a:r>
            <a:r>
              <a:rPr lang="en-US" altLang="ko-KR" dirty="0"/>
              <a:t>, cv2.COLOR_BGR2RGB)</a:t>
            </a:r>
          </a:p>
          <a:p>
            <a:pPr marL="0" indent="0">
              <a:buNone/>
            </a:pPr>
            <a:r>
              <a:rPr lang="en-US" altLang="ko-KR" dirty="0"/>
              <a:t>        h, w, byte = </a:t>
            </a:r>
            <a:r>
              <a:rPr lang="en-US" altLang="ko-KR" dirty="0" err="1"/>
              <a:t>imgRGB.shape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QImage</a:t>
            </a:r>
            <a:r>
              <a:rPr lang="en-US" altLang="ko-KR" dirty="0"/>
              <a:t>(</a:t>
            </a:r>
            <a:r>
              <a:rPr lang="en-US" altLang="ko-KR" dirty="0" err="1"/>
              <a:t>imgRGB</a:t>
            </a:r>
            <a:r>
              <a:rPr lang="en-US" altLang="ko-KR" dirty="0"/>
              <a:t>, w, h, byte*w, QImage.Format_RGB888)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pic.setPixmap</a:t>
            </a:r>
            <a:r>
              <a:rPr lang="en-US" altLang="ko-KR" dirty="0"/>
              <a:t>(</a:t>
            </a:r>
            <a:r>
              <a:rPr lang="en-US" altLang="ko-KR" dirty="0" err="1"/>
              <a:t>QPixmap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8649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http://colorscripter.com/s/Q1yICjw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PySide6.QtWidgets import *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testui</a:t>
            </a:r>
            <a:r>
              <a:rPr lang="en-US" altLang="ko-KR" dirty="0"/>
              <a:t>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PySide6.QtGui import *</a:t>
            </a:r>
          </a:p>
          <a:p>
            <a:pPr marL="0" indent="0">
              <a:buNone/>
            </a:pPr>
            <a:r>
              <a:rPr lang="en-US" altLang="ko-KR" dirty="0"/>
              <a:t>from PySide6.QtCore import *</a:t>
            </a:r>
          </a:p>
          <a:p>
            <a:pPr marL="0" indent="0">
              <a:buNone/>
            </a:pPr>
            <a:r>
              <a:rPr lang="en-US" altLang="ko-KR" dirty="0"/>
              <a:t>import cv2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pass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play(self):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self.img</a:t>
            </a:r>
            <a:r>
              <a:rPr lang="en-US" altLang="ko-KR" dirty="0"/>
              <a:t> = cv2.imread('pika.png')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self.printImage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 , self.pic1)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printImage</a:t>
            </a:r>
            <a:r>
              <a:rPr lang="en-US" altLang="ko-KR" dirty="0"/>
              <a:t>(self, </a:t>
            </a:r>
            <a:r>
              <a:rPr lang="en-US" altLang="ko-KR" dirty="0" err="1"/>
              <a:t>imgBGR</a:t>
            </a:r>
            <a:r>
              <a:rPr lang="en-US" altLang="ko-KR" dirty="0"/>
              <a:t>, pic):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imgRGB</a:t>
            </a:r>
            <a:r>
              <a:rPr lang="en-US" altLang="ko-KR" dirty="0"/>
              <a:t> = cv2.cvtColor(</a:t>
            </a:r>
            <a:r>
              <a:rPr lang="en-US" altLang="ko-KR" dirty="0" err="1"/>
              <a:t>imgBGR</a:t>
            </a:r>
            <a:r>
              <a:rPr lang="en-US" altLang="ko-KR" dirty="0"/>
              <a:t>, cv2.COLOR_BGR2RGB)</a:t>
            </a:r>
          </a:p>
          <a:p>
            <a:pPr marL="0" indent="0">
              <a:buNone/>
            </a:pPr>
            <a:r>
              <a:rPr lang="en-US" altLang="ko-KR" dirty="0"/>
              <a:t>        h, w, byte = </a:t>
            </a:r>
            <a:r>
              <a:rPr lang="en-US" altLang="ko-KR" dirty="0" err="1"/>
              <a:t>imgRGB.shape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QImage</a:t>
            </a:r>
            <a:r>
              <a:rPr lang="en-US" altLang="ko-KR" dirty="0"/>
              <a:t>(</a:t>
            </a:r>
            <a:r>
              <a:rPr lang="en-US" altLang="ko-KR" dirty="0" err="1"/>
              <a:t>imgRGB</a:t>
            </a:r>
            <a:r>
              <a:rPr lang="en-US" altLang="ko-KR" dirty="0"/>
              <a:t>, w, h, byte*w, QImage.Format_RGB888)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pic.setPixmap</a:t>
            </a:r>
            <a:r>
              <a:rPr lang="en-US" altLang="ko-KR" dirty="0"/>
              <a:t>(</a:t>
            </a:r>
            <a:r>
              <a:rPr lang="en-US" altLang="ko-KR" dirty="0" err="1"/>
              <a:t>QPixmap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7426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def main(self):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self.cam</a:t>
            </a:r>
            <a:r>
              <a:rPr lang="en-US" altLang="ko-KR" dirty="0"/>
              <a:t> = cv2.VideoCapture(0)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self.cam.set</a:t>
            </a:r>
            <a:r>
              <a:rPr lang="en-US" altLang="ko-KR" dirty="0"/>
              <a:t>(3,480)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self.cam.set</a:t>
            </a:r>
            <a:r>
              <a:rPr lang="en-US" altLang="ko-KR" dirty="0"/>
              <a:t>(4,320)</a:t>
            </a:r>
          </a:p>
          <a:p>
            <a:pPr marL="0" indent="0">
              <a:buNone/>
            </a:pPr>
            <a:r>
              <a:rPr lang="en-US" altLang="ko-KR" dirty="0"/>
              <a:t>        self.tm = </a:t>
            </a:r>
            <a:r>
              <a:rPr lang="en-US" altLang="ko-KR" dirty="0" err="1"/>
              <a:t>QBasicTimer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349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옮긴 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pPr marL="0" indent="0"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ui.py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Pyside6 → Pyside2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군데 변경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main.py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Pyside6 → Pyside2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변경 및 마지막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exec_()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변경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PySide2.QtWidgets import *</a:t>
            </a:r>
          </a:p>
          <a:p>
            <a:pPr marL="0" indent="0">
              <a:buNone/>
            </a:pPr>
            <a:r>
              <a:rPr lang="en-US" altLang="ko-KR" dirty="0"/>
              <a:t>from </a:t>
            </a:r>
            <a:r>
              <a:rPr lang="en-US" altLang="ko-KR" dirty="0" err="1"/>
              <a:t>testui</a:t>
            </a:r>
            <a:r>
              <a:rPr lang="en-US" altLang="ko-KR" dirty="0"/>
              <a:t> import </a:t>
            </a:r>
            <a:r>
              <a:rPr lang="en-US" altLang="ko-KR" dirty="0" err="1"/>
              <a:t>Ui_MainWindow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from PySide2.QtGui import *</a:t>
            </a:r>
          </a:p>
          <a:p>
            <a:pPr marL="0" indent="0">
              <a:buNone/>
            </a:pPr>
            <a:r>
              <a:rPr lang="en-US" altLang="ko-KR" dirty="0"/>
              <a:t>from PySide2.QtCore import *</a:t>
            </a:r>
          </a:p>
          <a:p>
            <a:pPr marL="0" indent="0">
              <a:buNone/>
            </a:pPr>
            <a:r>
              <a:rPr lang="en-US" altLang="ko-KR" dirty="0"/>
              <a:t>import cv2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class </a:t>
            </a:r>
            <a:r>
              <a:rPr lang="en-US" altLang="ko-KR" dirty="0" err="1"/>
              <a:t>myapp</a:t>
            </a:r>
            <a:r>
              <a:rPr lang="en-US" altLang="ko-KR" dirty="0"/>
              <a:t>(</a:t>
            </a:r>
            <a:r>
              <a:rPr lang="en-US" altLang="ko-KR" dirty="0" err="1"/>
              <a:t>QMainWindow</a:t>
            </a:r>
            <a:r>
              <a:rPr lang="en-US" altLang="ko-KR" dirty="0"/>
              <a:t>, </a:t>
            </a:r>
            <a:r>
              <a:rPr lang="en-US" altLang="ko-KR" dirty="0" err="1"/>
              <a:t>Ui_MainWindow</a:t>
            </a:r>
            <a:r>
              <a:rPr lang="en-US" altLang="ko-KR" dirty="0"/>
              <a:t>):</a:t>
            </a:r>
          </a:p>
          <a:p>
            <a:pPr marL="0" indent="0">
              <a:buNone/>
            </a:pPr>
            <a:r>
              <a:rPr lang="en-US" altLang="ko-KR" dirty="0"/>
              <a:t>    def __</a:t>
            </a:r>
            <a:r>
              <a:rPr lang="en-US" altLang="ko-KR" dirty="0" err="1"/>
              <a:t>init</a:t>
            </a:r>
            <a:r>
              <a:rPr lang="en-US" altLang="ko-KR" dirty="0"/>
              <a:t>__(self):</a:t>
            </a:r>
          </a:p>
          <a:p>
            <a:pPr marL="0" indent="0">
              <a:buNone/>
            </a:pPr>
            <a:r>
              <a:rPr lang="en-US" altLang="ko-KR" dirty="0"/>
              <a:t>        super().__</a:t>
            </a:r>
            <a:r>
              <a:rPr lang="en-US" altLang="ko-KR" dirty="0" err="1"/>
              <a:t>init</a:t>
            </a:r>
            <a:r>
              <a:rPr lang="en-US" altLang="ko-KR" dirty="0"/>
              <a:t>__()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self.setupUi</a:t>
            </a:r>
            <a:r>
              <a:rPr lang="en-US" altLang="ko-KR" dirty="0"/>
              <a:t>(self)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self.main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main(self):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self.cam</a:t>
            </a:r>
            <a:r>
              <a:rPr lang="en-US" altLang="ko-KR" dirty="0"/>
              <a:t> = cv2.VideoCapture(0)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self.cam.set</a:t>
            </a:r>
            <a:r>
              <a:rPr lang="en-US" altLang="ko-KR" dirty="0"/>
              <a:t>(3,480)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self.cam.set</a:t>
            </a:r>
            <a:r>
              <a:rPr lang="en-US" altLang="ko-KR" dirty="0"/>
              <a:t>(4,320)</a:t>
            </a:r>
          </a:p>
          <a:p>
            <a:pPr marL="0" indent="0">
              <a:buNone/>
            </a:pPr>
            <a:r>
              <a:rPr lang="en-US" altLang="ko-KR" dirty="0"/>
              <a:t>        self.tm = </a:t>
            </a:r>
            <a:r>
              <a:rPr lang="en-US" altLang="ko-KR" dirty="0" err="1"/>
              <a:t>QBasicTimer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timerEvent</a:t>
            </a:r>
            <a:r>
              <a:rPr lang="en-US" altLang="ko-KR" dirty="0"/>
              <a:t>(self, event):</a:t>
            </a:r>
          </a:p>
          <a:p>
            <a:pPr marL="0" indent="0">
              <a:buNone/>
            </a:pPr>
            <a:r>
              <a:rPr lang="en-US" altLang="ko-KR" dirty="0"/>
              <a:t>        ret, </a:t>
            </a:r>
            <a:r>
              <a:rPr lang="en-US" altLang="ko-KR" dirty="0" err="1"/>
              <a:t>self.img</a:t>
            </a:r>
            <a:r>
              <a:rPr lang="en-US" altLang="ko-KR" dirty="0"/>
              <a:t> = </a:t>
            </a:r>
            <a:r>
              <a:rPr lang="en-US" altLang="ko-KR" dirty="0" err="1"/>
              <a:t>self.cam.read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self.printImage</a:t>
            </a:r>
            <a:r>
              <a:rPr lang="en-US" altLang="ko-KR" dirty="0"/>
              <a:t>(</a:t>
            </a:r>
            <a:r>
              <a:rPr lang="en-US" altLang="ko-KR" dirty="0" err="1"/>
              <a:t>self.img</a:t>
            </a:r>
            <a:r>
              <a:rPr lang="en-US" altLang="ko-KR" dirty="0"/>
              <a:t> , self.pic1)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play(self):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self.tm.start</a:t>
            </a:r>
            <a:r>
              <a:rPr lang="en-US" altLang="ko-KR" dirty="0"/>
              <a:t>(100,self)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def </a:t>
            </a:r>
            <a:r>
              <a:rPr lang="en-US" altLang="ko-KR" dirty="0" err="1"/>
              <a:t>printImage</a:t>
            </a:r>
            <a:r>
              <a:rPr lang="en-US" altLang="ko-KR" dirty="0"/>
              <a:t>(self, </a:t>
            </a:r>
            <a:r>
              <a:rPr lang="en-US" altLang="ko-KR" dirty="0" err="1"/>
              <a:t>imgBGR</a:t>
            </a:r>
            <a:r>
              <a:rPr lang="en-US" altLang="ko-KR" dirty="0"/>
              <a:t>, pic):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imgRGB</a:t>
            </a:r>
            <a:r>
              <a:rPr lang="en-US" altLang="ko-KR" dirty="0"/>
              <a:t> = cv2.cvtColor(</a:t>
            </a:r>
            <a:r>
              <a:rPr lang="en-US" altLang="ko-KR" dirty="0" err="1"/>
              <a:t>imgBGR</a:t>
            </a:r>
            <a:r>
              <a:rPr lang="en-US" altLang="ko-KR" dirty="0"/>
              <a:t>, cv2.COLOR_BGR2RGB)</a:t>
            </a:r>
          </a:p>
          <a:p>
            <a:pPr marL="0" indent="0">
              <a:buNone/>
            </a:pPr>
            <a:r>
              <a:rPr lang="en-US" altLang="ko-KR" dirty="0"/>
              <a:t>        h, w, byte = </a:t>
            </a:r>
            <a:r>
              <a:rPr lang="en-US" altLang="ko-KR" dirty="0" err="1"/>
              <a:t>imgRGB.shape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img</a:t>
            </a:r>
            <a:r>
              <a:rPr lang="en-US" altLang="ko-KR" dirty="0"/>
              <a:t> = </a:t>
            </a:r>
            <a:r>
              <a:rPr lang="en-US" altLang="ko-KR" dirty="0" err="1"/>
              <a:t>QImage</a:t>
            </a:r>
            <a:r>
              <a:rPr lang="en-US" altLang="ko-KR" dirty="0"/>
              <a:t>(</a:t>
            </a:r>
            <a:r>
              <a:rPr lang="en-US" altLang="ko-KR" dirty="0" err="1"/>
              <a:t>imgRGB</a:t>
            </a:r>
            <a:r>
              <a:rPr lang="en-US" altLang="ko-KR" dirty="0"/>
              <a:t>, w, h, byte*w, QImage.Format_RGB888)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  <a:r>
              <a:rPr lang="en-US" altLang="ko-KR" dirty="0" err="1"/>
              <a:t>pic.setPixmap</a:t>
            </a:r>
            <a:r>
              <a:rPr lang="en-US" altLang="ko-KR" dirty="0"/>
              <a:t>(</a:t>
            </a:r>
            <a:r>
              <a:rPr lang="en-US" altLang="ko-KR" dirty="0" err="1"/>
              <a:t>QPixmap</a:t>
            </a:r>
            <a:r>
              <a:rPr lang="en-US" altLang="ko-KR" dirty="0"/>
              <a:t>(</a:t>
            </a:r>
            <a:r>
              <a:rPr lang="en-US" altLang="ko-KR" dirty="0" err="1"/>
              <a:t>img</a:t>
            </a:r>
            <a:r>
              <a:rPr lang="en-US" altLang="ko-KR" dirty="0"/>
              <a:t>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app = </a:t>
            </a:r>
            <a:r>
              <a:rPr lang="en-US" altLang="ko-KR" dirty="0" err="1"/>
              <a:t>QApplication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/>
              <a:t>win = </a:t>
            </a:r>
            <a:r>
              <a:rPr lang="en-US" altLang="ko-KR" dirty="0" err="1"/>
              <a:t>myapp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win.show</a:t>
            </a:r>
            <a:r>
              <a:rPr lang="en-US" altLang="ko-KR" dirty="0"/>
              <a:t>()</a:t>
            </a:r>
          </a:p>
          <a:p>
            <a:pPr marL="0" indent="0">
              <a:buNone/>
            </a:pPr>
            <a:r>
              <a:rPr lang="en-US" altLang="ko-KR" dirty="0" err="1"/>
              <a:t>app.exec</a:t>
            </a:r>
            <a:r>
              <a:rPr lang="en-US" altLang="ko-KR" dirty="0"/>
              <a:t>_()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66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51153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7432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4836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5188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https://doc.qt.io/qt-6/qthread.html#terminate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스레드 종료시에는 </a:t>
            </a:r>
            <a:r>
              <a:rPr lang="en-US" altLang="ko-KR" dirty="0"/>
              <a:t>terminate() </a:t>
            </a:r>
            <a:r>
              <a:rPr lang="ko-KR" altLang="en-US" dirty="0"/>
              <a:t>후에 </a:t>
            </a:r>
            <a:r>
              <a:rPr lang="en-US" altLang="ko-KR" dirty="0"/>
              <a:t>wait() </a:t>
            </a:r>
            <a:r>
              <a:rPr lang="ko-KR" altLang="en-US" dirty="0"/>
              <a:t>을 조금 주라고 되어 있음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종료 하라고 해서 무조건 바로 종료 되는 게 아니라 스케줄러가 정리를 함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9790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68076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http://colorscripter.com/s/66tr3vG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98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578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4098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구글에서 풀었습니다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외계인 소리를 듣게 됐죠</a:t>
            </a:r>
            <a:endParaRPr lang="en-US" altLang="ko-KR" dirty="0"/>
          </a:p>
          <a:p>
            <a:r>
              <a:rPr lang="ko-KR" altLang="en-US" dirty="0" err="1"/>
              <a:t>파이썬으로</a:t>
            </a:r>
            <a:r>
              <a:rPr lang="ko-KR" altLang="en-US" dirty="0"/>
              <a:t> 풀었어요</a:t>
            </a:r>
            <a:endParaRPr lang="en-US" altLang="ko-KR" dirty="0"/>
          </a:p>
          <a:p>
            <a:r>
              <a:rPr lang="ko-KR" altLang="en-US" dirty="0"/>
              <a:t>급등하게 됐죠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C++ </a:t>
            </a:r>
            <a:r>
              <a:rPr lang="ko-KR" altLang="en-US" dirty="0"/>
              <a:t>은 </a:t>
            </a:r>
            <a:r>
              <a:rPr lang="ko-KR" altLang="en-US" dirty="0" err="1"/>
              <a:t>되요</a:t>
            </a:r>
            <a:endParaRPr lang="en-US" altLang="ko-KR" dirty="0"/>
          </a:p>
          <a:p>
            <a:r>
              <a:rPr lang="ko-KR" altLang="en-US" dirty="0"/>
              <a:t>뭔가 다 붙여서 되게끔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3546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Node</a:t>
            </a:r>
            <a:r>
              <a:rPr lang="en-US" altLang="ko-KR" baseline="0" dirty="0"/>
              <a:t>  </a:t>
            </a:r>
            <a:r>
              <a:rPr lang="ko-KR" altLang="en-US" baseline="0" dirty="0"/>
              <a:t>네트워크상에서 말단</a:t>
            </a:r>
            <a:endParaRPr lang="en-US" altLang="ko-KR" baseline="0" dirty="0"/>
          </a:p>
          <a:p>
            <a:endParaRPr lang="en-US" altLang="ko-KR" baseline="0" dirty="0"/>
          </a:p>
          <a:p>
            <a:r>
              <a:rPr lang="ko-KR" altLang="en-US" baseline="0" dirty="0"/>
              <a:t>모바일</a:t>
            </a:r>
            <a:r>
              <a:rPr lang="en-US" altLang="ko-KR" baseline="0" dirty="0"/>
              <a:t>/</a:t>
            </a:r>
            <a:r>
              <a:rPr lang="ko-KR" altLang="en-US" baseline="0" dirty="0" err="1"/>
              <a:t>라즈베리파이</a:t>
            </a:r>
            <a:endParaRPr lang="en-US" altLang="ko-KR" baseline="0" dirty="0"/>
          </a:p>
          <a:p>
            <a:r>
              <a:rPr lang="en-US" altLang="ko-KR" baseline="0" dirty="0"/>
              <a:t>PC</a:t>
            </a:r>
            <a:r>
              <a:rPr lang="ko-KR" altLang="en-US" baseline="0" dirty="0"/>
              <a:t>급은 아니지만 라이트 버전으로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940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570298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모델은 뭐냐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수학적 함수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마소에서 나온 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1392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목표 설정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Mbti</a:t>
            </a:r>
            <a:r>
              <a:rPr lang="ko-KR" altLang="en-US" dirty="0"/>
              <a:t>로 앞에 </a:t>
            </a:r>
            <a:r>
              <a:rPr lang="en-US" altLang="ko-KR" dirty="0"/>
              <a:t>E</a:t>
            </a:r>
            <a:r>
              <a:rPr lang="ko-KR" altLang="en-US" dirty="0"/>
              <a:t>로 시작하는가</a:t>
            </a:r>
            <a:r>
              <a:rPr lang="en-US" altLang="ko-KR" dirty="0"/>
              <a:t>?</a:t>
            </a:r>
          </a:p>
          <a:p>
            <a:r>
              <a:rPr lang="ko-KR" altLang="en-US" dirty="0" err="1"/>
              <a:t>이걸까요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6902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수학적으로 완성된 알고리즘을 파일로 </a:t>
            </a:r>
            <a:r>
              <a:rPr lang="ko-KR" altLang="en-US" dirty="0" err="1"/>
              <a:t>저장해둔것</a:t>
            </a:r>
            <a:endParaRPr lang="en-US" altLang="ko-KR" dirty="0"/>
          </a:p>
          <a:p>
            <a:r>
              <a:rPr lang="ko-KR" altLang="en-US" dirty="0"/>
              <a:t>모델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0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>
                <a:solidFill>
                  <a:prstClr val="black"/>
                </a:solidFill>
              </a:rPr>
              <a:pPr/>
              <a:t>111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768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7BEBD-75DE-4F71-B27A-1FC86135577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679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5433"/>
            <a:ext cx="1168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862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BFC20C88-8C2D-4251-9595-C37398DF421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육각형 12">
            <a:extLst>
              <a:ext uri="{FF2B5EF4-FFF2-40B4-BE49-F238E27FC236}">
                <a16:creationId xmlns:a16="http://schemas.microsoft.com/office/drawing/2014/main" id="{EAEBF2BE-0F33-4F51-95C5-A43B8C023EBA}"/>
              </a:ext>
            </a:extLst>
          </p:cNvPr>
          <p:cNvSpPr/>
          <p:nvPr userDrawn="1"/>
        </p:nvSpPr>
        <p:spPr>
          <a:xfrm>
            <a:off x="3230840" y="959159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sp>
        <p:nvSpPr>
          <p:cNvPr id="14" name="육각형 13">
            <a:extLst>
              <a:ext uri="{FF2B5EF4-FFF2-40B4-BE49-F238E27FC236}">
                <a16:creationId xmlns:a16="http://schemas.microsoft.com/office/drawing/2014/main" id="{17F61711-3697-48CD-996F-0F0852F4EAE4}"/>
              </a:ext>
            </a:extLst>
          </p:cNvPr>
          <p:cNvSpPr/>
          <p:nvPr userDrawn="1"/>
        </p:nvSpPr>
        <p:spPr>
          <a:xfrm>
            <a:off x="307166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21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2AC48A28-D6A0-46F7-B927-7F1249B8055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168" y="1137770"/>
            <a:ext cx="11757992" cy="5159664"/>
          </a:xfrm>
        </p:spPr>
        <p:txBody>
          <a:bodyPr/>
          <a:lstStyle>
            <a:lvl1pPr>
              <a:lnSpc>
                <a:spcPct val="100000"/>
              </a:lnSpc>
              <a:defRPr lang="ko-KR" altLang="en-US" sz="3200" smtClean="0">
                <a:solidFill>
                  <a:srgbClr val="795E26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</a:defRPr>
            </a:lvl1pPr>
            <a:lvl2pPr>
              <a:lnSpc>
                <a:spcPct val="100000"/>
              </a:lnSpc>
              <a:defRPr lang="ko-KR" altLang="en-US" sz="2000" kern="1200" smtClean="0">
                <a:solidFill>
                  <a:schemeClr val="accent1">
                    <a:lumMod val="50000"/>
                  </a:schemeClr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2pPr>
            <a:lvl3pPr>
              <a:lnSpc>
                <a:spcPct val="100000"/>
              </a:lnSpc>
              <a:defRPr lang="ko-KR" altLang="en-US" sz="1800" smtClean="0">
                <a:latin typeface="삼성긴고딕 Regular" panose="020B0600000101010101" pitchFamily="50" charset="-127"/>
                <a:ea typeface="삼성긴고딕 Regular" panose="020B0600000101010101" pitchFamily="50" charset="-127"/>
              </a:defRPr>
            </a:lvl3pPr>
            <a:lvl4pPr>
              <a:lnSpc>
                <a:spcPct val="100000"/>
              </a:lnSpc>
              <a:defRPr lang="ko-KR" altLang="en-US" sz="1600" smtClean="0">
                <a:latin typeface="삼성긴고딕 Regular" panose="020B0600000101010101" pitchFamily="50" charset="-127"/>
                <a:ea typeface="삼성긴고딕 Regular" panose="020B0600000101010101" pitchFamily="50" charset="-127"/>
              </a:defRPr>
            </a:lvl4pPr>
            <a:lvl5pPr>
              <a:lnSpc>
                <a:spcPct val="100000"/>
              </a:lnSpc>
              <a:defRPr lang="ko-KR" altLang="en-US" sz="1600">
                <a:latin typeface="삼성긴고딕 Regular" panose="020B0600000101010101" pitchFamily="50" charset="-127"/>
                <a:ea typeface="삼성긴고딕 Regular" panose="020B0600000101010101" pitchFamily="50" charset="-127"/>
              </a:defRPr>
            </a:lvl5pPr>
          </a:lstStyle>
          <a:p>
            <a:pPr marL="0" lvl="0" indent="0">
              <a:lnSpc>
                <a:spcPct val="150000"/>
              </a:lnSpc>
              <a:buNone/>
            </a:pPr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35168" y="134549"/>
            <a:ext cx="8269485" cy="55399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3200" b="1" kern="1200" spc="-150" smtClean="0">
                <a:solidFill>
                  <a:schemeClr val="bg1"/>
                </a:solidFill>
                <a:effectLst>
                  <a:glow rad="63500">
                    <a:schemeClr val="tx2">
                      <a:alpha val="40000"/>
                    </a:schemeClr>
                  </a:glo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  <a:cs typeface="+mj-cs"/>
              </a:defRPr>
            </a:lvl1pPr>
          </a:lstStyle>
          <a:p>
            <a:pPr lv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424329-9FA7-49C9-9E93-036585FDBD8D}"/>
              </a:ext>
            </a:extLst>
          </p:cNvPr>
          <p:cNvSpPr/>
          <p:nvPr userDrawn="1"/>
        </p:nvSpPr>
        <p:spPr>
          <a:xfrm>
            <a:off x="9759636" y="176015"/>
            <a:ext cx="2335793" cy="4755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tx1"/>
                </a:solidFill>
              </a:rPr>
              <a:t>Confidential</a:t>
            </a:r>
            <a:endParaRPr lang="ko-KR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642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A0EFC5C5-A142-4C9B-BE54-AAE62EE268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0BB34D-319A-4304-B893-564333085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/>
          <a:stretch/>
        </p:blipFill>
        <p:spPr>
          <a:xfrm>
            <a:off x="0" y="1373614"/>
            <a:ext cx="12240000" cy="412897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3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#교재편집\★2019\박혜지대리\ssafy 입학식\추가\디자인\추가샘플1표지.png">
            <a:extLst>
              <a:ext uri="{FF2B5EF4-FFF2-40B4-BE49-F238E27FC236}">
                <a16:creationId xmlns:a16="http://schemas.microsoft.com/office/drawing/2014/main" id="{D7B7B063-C4B7-47FB-A67C-954E49D563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3484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육각형 7">
            <a:extLst>
              <a:ext uri="{FF2B5EF4-FFF2-40B4-BE49-F238E27FC236}">
                <a16:creationId xmlns:a16="http://schemas.microsoft.com/office/drawing/2014/main" id="{37600405-D5FA-4FF8-AD43-E93524EE922E}"/>
              </a:ext>
            </a:extLst>
          </p:cNvPr>
          <p:cNvSpPr/>
          <p:nvPr userDrawn="1"/>
        </p:nvSpPr>
        <p:spPr>
          <a:xfrm>
            <a:off x="3448050" y="2273300"/>
            <a:ext cx="5270500" cy="2273300"/>
          </a:xfrm>
          <a:prstGeom prst="hexagon">
            <a:avLst/>
          </a:prstGeom>
          <a:solidFill>
            <a:sysClr val="window" lastClr="FFFFFF"/>
          </a:solidFill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Bold" panose="020B0600000101010101" pitchFamily="50" charset="-127"/>
              <a:ea typeface="삼성긴고딕 Bold" panose="020B0600000101010101" pitchFamily="50" charset="-127"/>
              <a:cs typeface="+mn-cs"/>
            </a:endParaRPr>
          </a:p>
        </p:txBody>
      </p:sp>
      <p:sp>
        <p:nvSpPr>
          <p:cNvPr id="9" name="육각형 8">
            <a:extLst>
              <a:ext uri="{FF2B5EF4-FFF2-40B4-BE49-F238E27FC236}">
                <a16:creationId xmlns:a16="http://schemas.microsoft.com/office/drawing/2014/main" id="{8BD520EE-8290-441B-9ABB-D6537188328B}"/>
              </a:ext>
            </a:extLst>
          </p:cNvPr>
          <p:cNvSpPr/>
          <p:nvPr userDrawn="1"/>
        </p:nvSpPr>
        <p:spPr>
          <a:xfrm>
            <a:off x="3334296" y="2180123"/>
            <a:ext cx="5498008" cy="2459654"/>
          </a:xfrm>
          <a:prstGeom prst="hexagon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삼성긴고딕 Bold" panose="020B0600000101010101" pitchFamily="50" charset="-127"/>
              <a:ea typeface="삼성긴고딕 Bold" panose="020B0600000101010101" pitchFamily="50" charset="-127"/>
              <a:cs typeface="+mn-cs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943492F-8DAF-4453-AF39-4C96D3B33968}"/>
              </a:ext>
            </a:extLst>
          </p:cNvPr>
          <p:cNvCxnSpPr>
            <a:stCxn id="9" idx="0"/>
          </p:cNvCxnSpPr>
          <p:nvPr userDrawn="1"/>
        </p:nvCxnSpPr>
        <p:spPr>
          <a:xfrm>
            <a:off x="8832304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67C035E-B4D7-4193-AA2D-468081993ECE}"/>
              </a:ext>
            </a:extLst>
          </p:cNvPr>
          <p:cNvCxnSpPr/>
          <p:nvPr userDrawn="1"/>
        </p:nvCxnSpPr>
        <p:spPr>
          <a:xfrm>
            <a:off x="-24680" y="3409950"/>
            <a:ext cx="3359696" cy="0"/>
          </a:xfrm>
          <a:prstGeom prst="line">
            <a:avLst/>
          </a:prstGeom>
          <a:noFill/>
          <a:ln w="28575" cap="flat" cmpd="sng" algn="ctr">
            <a:solidFill>
              <a:sysClr val="window" lastClr="FFFFFF"/>
            </a:solidFill>
            <a:prstDash val="solid"/>
            <a:miter lim="800000"/>
          </a:ln>
          <a:effectLst>
            <a:glow rad="63500">
              <a:srgbClr val="A5A5A5">
                <a:satMod val="175000"/>
                <a:alpha val="40000"/>
              </a:srgbClr>
            </a:glow>
          </a:effectLst>
        </p:spPr>
      </p:cxn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61" y="385433"/>
            <a:ext cx="1879200" cy="46338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69" y="389938"/>
            <a:ext cx="1168349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7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493960" y="282059"/>
            <a:ext cx="8269485" cy="553999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667" b="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pic>
        <p:nvPicPr>
          <p:cNvPr id="3" name="Picture 2" descr="D:\#교재편집\★2019\박혜지대리\ssafy 입학식\추가\디자인\추가샘플1표지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847" b="9856"/>
          <a:stretch/>
        </p:blipFill>
        <p:spPr bwMode="auto">
          <a:xfrm>
            <a:off x="0" y="0"/>
            <a:ext cx="12192000" cy="803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 userDrawn="1"/>
        </p:nvCxnSpPr>
        <p:spPr>
          <a:xfrm>
            <a:off x="0" y="6582786"/>
            <a:ext cx="12192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554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35D7BD-63E9-43A1-A13C-169064EE8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454BB6-0D4C-4710-80C5-3AAD92641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136774-E7B4-4E29-B877-7BE802D4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5E86C-3F5F-4BC8-9ADC-E155BDFEB97C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7071D-DD75-4004-93A5-A147A88D5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D12262-17B6-4A60-AE6B-87D8B1CF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C1D76-4DF3-40E8-ACBF-C6C061B41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243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845DA1-745B-4845-8FF8-9324CE6E39A7}" type="datetimeFigureOut">
              <a:rPr lang="ko-KR" altLang="en-US" smtClean="0"/>
              <a:t>2023-06-16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A59E1-85F6-4F08-BE94-CC14AB7773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52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11" r:id="rId2"/>
    <p:sldLayoutId id="2147483664" r:id="rId3"/>
    <p:sldLayoutId id="2147483833" r:id="rId4"/>
    <p:sldLayoutId id="2147483834" r:id="rId5"/>
    <p:sldLayoutId id="2147483835" r:id="rId6"/>
    <p:sldLayoutId id="2147483836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삼성긴고딕 Bold" panose="020B0600000101010101" pitchFamily="50" charset="-127"/>
          <a:ea typeface="삼성긴고딕 Bold" panose="020B0600000101010101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삼성긴고딕 Bold" panose="020B0600000101010101" pitchFamily="50" charset="-127"/>
          <a:ea typeface="삼성긴고딕 Bold" panose="020B0600000101010101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삼성긴고딕 Regular" panose="020B0600000101010101" pitchFamily="50" charset="-127"/>
          <a:ea typeface="삼성긴고딕 Regula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삼성긴고딕 Regular" panose="020B0600000101010101" pitchFamily="50" charset="-127"/>
          <a:ea typeface="삼성긴고딕 Regula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삼성긴고딕 Regular" panose="020B0600000101010101" pitchFamily="50" charset="-127"/>
          <a:ea typeface="삼성긴고딕 Regula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삼성긴고딕 Regular" panose="020B0600000101010101" pitchFamily="50" charset="-127"/>
          <a:ea typeface="삼성긴고딕 Regula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lite/guide/python?hl=ko#install_tensorflow_lite_for_python" TargetMode="Externa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jeElectronics/TensorFlow-Lite-Object-Detection-on-Android-and-Raspberry-Pi/blob/master/deploy_guides/Raspberry_Pi_Guide.md" TargetMode="External"/><Relationship Id="rId2" Type="http://schemas.openxmlformats.org/officeDocument/2006/relationships/hyperlink" Target="https://github.com/EdjeElectronics/TensorFlow-Lite-Object-Detection-on-Android-and-Raspberry-Pi.git" TargetMode="Externa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lite/models/object_detection/overview?hl=ko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aspberrypi.com/documentation/accessories/camera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mincoding1/89343a1f6e5d9defa6f281c4f944798a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numpy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gallery/index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e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7.png"/><Relationship Id="rId5" Type="http://schemas.microsoft.com/office/2007/relationships/hdphoto" Target="../media/hdphoto3.wdp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gif"/><Relationship Id="rId4" Type="http://schemas.openxmlformats.org/officeDocument/2006/relationships/image" Target="../media/image10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0.png"/><Relationship Id="rId13" Type="http://schemas.openxmlformats.org/officeDocument/2006/relationships/customXml" Target="../ink/ink4.xml"/><Relationship Id="rId18" Type="http://schemas.openxmlformats.org/officeDocument/2006/relationships/image" Target="../media/image1240.png"/><Relationship Id="rId3" Type="http://schemas.openxmlformats.org/officeDocument/2006/relationships/image" Target="../media/image121.png"/><Relationship Id="rId7" Type="http://schemas.openxmlformats.org/officeDocument/2006/relationships/customXml" Target="../ink/ink1.xml"/><Relationship Id="rId12" Type="http://schemas.openxmlformats.org/officeDocument/2006/relationships/image" Target="../media/image1210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63.xml"/><Relationship Id="rId16" Type="http://schemas.openxmlformats.org/officeDocument/2006/relationships/image" Target="../media/image12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11" Type="http://schemas.openxmlformats.org/officeDocument/2006/relationships/customXml" Target="../ink/ink3.xml"/><Relationship Id="rId5" Type="http://schemas.openxmlformats.org/officeDocument/2006/relationships/image" Target="../media/image123.png"/><Relationship Id="rId15" Type="http://schemas.openxmlformats.org/officeDocument/2006/relationships/customXml" Target="../ink/ink5.xml"/><Relationship Id="rId10" Type="http://schemas.openxmlformats.org/officeDocument/2006/relationships/image" Target="../media/image1200.png"/><Relationship Id="rId4" Type="http://schemas.openxmlformats.org/officeDocument/2006/relationships/image" Target="../media/image122.png"/><Relationship Id="rId9" Type="http://schemas.openxmlformats.org/officeDocument/2006/relationships/customXml" Target="../ink/ink2.xml"/><Relationship Id="rId14" Type="http://schemas.openxmlformats.org/officeDocument/2006/relationships/image" Target="../media/image12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2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5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5.png"/><Relationship Id="rId5" Type="http://schemas.openxmlformats.org/officeDocument/2006/relationships/image" Target="../media/image140.png"/><Relationship Id="rId4" Type="http://schemas.openxmlformats.org/officeDocument/2006/relationships/image" Target="../media/image13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ai/windows-ml/what-is-a-machine-learning-mode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071664" y="821938"/>
            <a:ext cx="6048672" cy="5214372"/>
            <a:chOff x="3071664" y="821938"/>
            <a:chExt cx="6048672" cy="5214372"/>
          </a:xfrm>
        </p:grpSpPr>
        <p:sp>
          <p:nvSpPr>
            <p:cNvPr id="2" name="육각형 1"/>
            <p:cNvSpPr/>
            <p:nvPr/>
          </p:nvSpPr>
          <p:spPr>
            <a:xfrm>
              <a:off x="3230840" y="959159"/>
              <a:ext cx="5730321" cy="4939931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육각형 8"/>
            <p:cNvSpPr/>
            <p:nvPr/>
          </p:nvSpPr>
          <p:spPr>
            <a:xfrm>
              <a:off x="3071664" y="821938"/>
              <a:ext cx="6048672" cy="5214372"/>
            </a:xfrm>
            <a:prstGeom prst="hexagon">
              <a:avLst/>
            </a:prstGeom>
            <a:noFill/>
            <a:ln w="28575">
              <a:solidFill>
                <a:schemeClr val="bg1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987832" y="2101738"/>
            <a:ext cx="4216336" cy="2593218"/>
            <a:chOff x="3987832" y="2020486"/>
            <a:chExt cx="4216336" cy="2593218"/>
          </a:xfrm>
        </p:grpSpPr>
        <p:sp>
          <p:nvSpPr>
            <p:cNvPr id="10" name="직사각형 9"/>
            <p:cNvSpPr/>
            <p:nvPr/>
          </p:nvSpPr>
          <p:spPr>
            <a:xfrm>
              <a:off x="3987832" y="2020486"/>
              <a:ext cx="4216336" cy="184665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uLnTx/>
                  <a:uFillTx/>
                  <a:latin typeface="삼성긴고딕 Bold" panose="020B0600000101010101" pitchFamily="50" charset="-127"/>
                  <a:ea typeface="삼성긴고딕 Bold" panose="020B0600000101010101" pitchFamily="50" charset="-127"/>
                  <a:cs typeface="+mn-cs"/>
                </a:rPr>
                <a:t>삼성 청년</a:t>
              </a:r>
              <a:br>
                <a:rPr kumimoji="1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uLnTx/>
                  <a:uFillTx/>
                  <a:latin typeface="삼성긴고딕 Bold" panose="020B0600000101010101" pitchFamily="50" charset="-127"/>
                  <a:ea typeface="삼성긴고딕 Bold" panose="020B0600000101010101" pitchFamily="50" charset="-127"/>
                  <a:cs typeface="+mn-cs"/>
                </a:rPr>
              </a:br>
              <a:r>
                <a:rPr kumimoji="1" lang="en-US" altLang="ko-KR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uLnTx/>
                  <a:uFillTx/>
                  <a:latin typeface="삼성긴고딕 Bold" panose="020B0600000101010101" pitchFamily="50" charset="-127"/>
                  <a:ea typeface="삼성긴고딕 Bold" panose="020B0600000101010101" pitchFamily="50" charset="-127"/>
                  <a:cs typeface="+mn-cs"/>
                </a:rPr>
                <a:t>SW </a:t>
              </a:r>
              <a:r>
                <a:rPr kumimoji="1" lang="ko-KR" altLang="en-US" sz="6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uLnTx/>
                  <a:uFillTx/>
                  <a:latin typeface="삼성긴고딕 Bold" panose="020B0600000101010101" pitchFamily="50" charset="-127"/>
                  <a:ea typeface="삼성긴고딕 Bold" panose="020B0600000101010101" pitchFamily="50" charset="-127"/>
                  <a:cs typeface="+mn-cs"/>
                </a:rPr>
                <a:t>아카데미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655837" y="4126350"/>
              <a:ext cx="2880321" cy="487354"/>
              <a:chOff x="4743006" y="4141099"/>
              <a:chExt cx="2705987" cy="45785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743006" y="4141099"/>
                <a:ext cx="2705987" cy="457856"/>
              </a:xfrm>
              <a:prstGeom prst="rect">
                <a:avLst/>
              </a:prstGeom>
              <a:solidFill>
                <a:srgbClr val="004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504159" y="4239911"/>
                <a:ext cx="1183700" cy="2602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80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alpha val="99000"/>
                      </a:prstClr>
                    </a:solidFill>
                    <a:effectLst/>
                    <a:uLnTx/>
                    <a:uFillTx/>
                    <a:latin typeface="삼성긴고딕 Bold" panose="020B0600000101010101" charset="-127"/>
                    <a:ea typeface="삼성긴고딕 Bold" panose="020B0600000101010101" charset="-127"/>
                  </a:rPr>
                  <a:t>임베디드 </a:t>
                </a:r>
                <a:r>
                  <a:rPr kumimoji="0" lang="en-US" altLang="ko-KR" sz="1800" i="0" u="none" strike="noStrike" kern="1200" cap="none" spc="0" normalizeH="0" baseline="0" noProof="0">
                    <a:ln>
                      <a:noFill/>
                    </a:ln>
                    <a:solidFill>
                      <a:prstClr val="white">
                        <a:alpha val="99000"/>
                      </a:prstClr>
                    </a:solidFill>
                    <a:effectLst/>
                    <a:uLnTx/>
                    <a:uFillTx/>
                    <a:latin typeface="삼성긴고딕 Bold" panose="020B0600000101010101" charset="-127"/>
                    <a:ea typeface="삼성긴고딕 Bold" panose="020B0600000101010101" charset="-127"/>
                  </a:rPr>
                  <a:t>GUI</a:t>
                </a:r>
                <a:endParaRPr kumimoji="0" lang="en-US" altLang="ko-KR" sz="180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99000"/>
                    </a:prstClr>
                  </a:solidFill>
                  <a:effectLst/>
                  <a:uLnTx/>
                  <a:uFillTx/>
                  <a:latin typeface="삼성긴고딕 Bold" panose="020B0600000101010101" charset="-127"/>
                  <a:ea typeface="삼성긴고딕 Bold" panose="020B0600000101010101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231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DD5316B-B938-4B6F-87E1-CA070703308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sudo</a:t>
            </a:r>
            <a:r>
              <a:rPr lang="en-US" altLang="ko-KR" dirty="0"/>
              <a:t> </a:t>
            </a:r>
            <a:r>
              <a:rPr lang="en-US" altLang="ko-KR" dirty="0" err="1"/>
              <a:t>raspi</a:t>
            </a:r>
            <a:r>
              <a:rPr lang="en-US" altLang="ko-KR" dirty="0"/>
              <a:t>-config</a:t>
            </a:r>
          </a:p>
          <a:p>
            <a:pPr marL="0" indent="0">
              <a:buNone/>
            </a:pPr>
            <a:r>
              <a:rPr lang="en-US" altLang="ko-KR" dirty="0"/>
              <a:t>Legacy Camera </a:t>
            </a:r>
            <a:r>
              <a:rPr lang="ko-KR" altLang="en-US" dirty="0"/>
              <a:t>옵션 세팅 후 </a:t>
            </a:r>
            <a:r>
              <a:rPr lang="ko-KR" altLang="en-US" dirty="0" err="1"/>
              <a:t>리셋하기</a:t>
            </a:r>
            <a:endParaRPr lang="en-US" altLang="ko-KR" dirty="0"/>
          </a:p>
          <a:p>
            <a:pPr lvl="1"/>
            <a:r>
              <a:rPr lang="en-US" altLang="ko-KR" dirty="0" err="1">
                <a:solidFill>
                  <a:srgbClr val="FF0000"/>
                </a:solidFill>
              </a:rPr>
              <a:t>sudo</a:t>
            </a:r>
            <a:r>
              <a:rPr lang="en-US" altLang="ko-KR" dirty="0">
                <a:solidFill>
                  <a:srgbClr val="FF0000"/>
                </a:solidFill>
              </a:rPr>
              <a:t> reboot </a:t>
            </a:r>
            <a:r>
              <a:rPr lang="ko-KR" altLang="en-US" dirty="0">
                <a:solidFill>
                  <a:srgbClr val="FF0000"/>
                </a:solidFill>
              </a:rPr>
              <a:t>필수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D4F7012-7A57-4915-8281-453C1AC5D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Legacy Camera </a:t>
            </a:r>
            <a:r>
              <a:rPr lang="ko-KR" altLang="en-US" dirty="0"/>
              <a:t>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1EE37D-1833-40DC-A647-7491ECBF9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8" y="3782851"/>
            <a:ext cx="2780810" cy="21849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6E4F97-1145-409C-99B2-D3219884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003" y="3781119"/>
            <a:ext cx="3413941" cy="135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BD73D2-56DB-4200-9A9F-DFAB2B2E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778" y="3619208"/>
            <a:ext cx="3571487" cy="23485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FDCF7E6-78E6-4AA2-9E91-FF0357409DAB}"/>
              </a:ext>
            </a:extLst>
          </p:cNvPr>
          <p:cNvSpPr/>
          <p:nvPr/>
        </p:nvSpPr>
        <p:spPr>
          <a:xfrm>
            <a:off x="3205709" y="4210050"/>
            <a:ext cx="396059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399EE21E-8C73-4073-8ECD-2E72B7EF29BF}"/>
              </a:ext>
            </a:extLst>
          </p:cNvPr>
          <p:cNvSpPr/>
          <p:nvPr/>
        </p:nvSpPr>
        <p:spPr>
          <a:xfrm>
            <a:off x="7518179" y="4210050"/>
            <a:ext cx="396059" cy="495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2E7850E-0E5E-4762-B7F2-BB1BA91FDB5E}"/>
              </a:ext>
            </a:extLst>
          </p:cNvPr>
          <p:cNvSpPr/>
          <p:nvPr/>
        </p:nvSpPr>
        <p:spPr>
          <a:xfrm>
            <a:off x="8963025" y="5372100"/>
            <a:ext cx="571500" cy="3481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88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1D470-C18F-4FEB-B7F0-E4D7A53A3B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 dirty="0"/>
              <a:t>충분히 검증 되지 않았지만</a:t>
            </a:r>
            <a:r>
              <a:rPr lang="en-US" altLang="ko-KR" b="1" dirty="0"/>
              <a:t>, </a:t>
            </a:r>
          </a:p>
          <a:p>
            <a:pPr marL="0" indent="0">
              <a:buNone/>
            </a:pPr>
            <a:r>
              <a:rPr lang="ko-KR" altLang="en-US" b="1" dirty="0"/>
              <a:t>분류를 위한 특징을 선택하고</a:t>
            </a:r>
            <a:r>
              <a:rPr lang="en-US" altLang="ko-KR" b="1" dirty="0"/>
              <a:t>, </a:t>
            </a:r>
            <a:r>
              <a:rPr lang="ko-KR" altLang="en-US" b="1" dirty="0"/>
              <a:t>분류 기법을 선택한다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/>
              <a:t>친구의 수</a:t>
            </a:r>
            <a:r>
              <a:rPr lang="en-US" altLang="ko-KR" dirty="0"/>
              <a:t>(a), </a:t>
            </a:r>
            <a:r>
              <a:rPr lang="ko-KR" altLang="en-US" dirty="0"/>
              <a:t>하루 전화 횟수</a:t>
            </a:r>
            <a:r>
              <a:rPr lang="en-US" altLang="ko-KR" dirty="0"/>
              <a:t>(b), </a:t>
            </a:r>
            <a:r>
              <a:rPr lang="ko-KR" altLang="en-US" dirty="0"/>
              <a:t>하루 문자 수</a:t>
            </a:r>
            <a:r>
              <a:rPr lang="en-US" altLang="ko-KR" dirty="0"/>
              <a:t>(c), </a:t>
            </a:r>
            <a:r>
              <a:rPr lang="ko-KR" altLang="en-US" dirty="0"/>
              <a:t>카톡 타자속도 정보</a:t>
            </a:r>
            <a:r>
              <a:rPr lang="en-US" altLang="ko-KR" dirty="0"/>
              <a:t>(d)</a:t>
            </a:r>
            <a:r>
              <a:rPr lang="ko-KR" altLang="en-US" dirty="0"/>
              <a:t>를 가지고</a:t>
            </a:r>
            <a:r>
              <a:rPr lang="en-US" altLang="ko-KR" dirty="0"/>
              <a:t>, 4</a:t>
            </a:r>
            <a:r>
              <a:rPr lang="ko-KR" altLang="en-US" dirty="0"/>
              <a:t>차 방정식을 잘 세우면</a:t>
            </a:r>
            <a:r>
              <a:rPr lang="en-US" altLang="ko-KR" dirty="0"/>
              <a:t> </a:t>
            </a:r>
            <a:r>
              <a:rPr lang="ko-KR" altLang="en-US" dirty="0" err="1"/>
              <a:t>인싸인지</a:t>
            </a:r>
            <a:r>
              <a:rPr lang="ko-KR" altLang="en-US" dirty="0"/>
              <a:t> </a:t>
            </a:r>
            <a:r>
              <a:rPr lang="ko-KR" altLang="en-US" dirty="0" err="1"/>
              <a:t>아싸인지</a:t>
            </a:r>
            <a:r>
              <a:rPr lang="ko-KR" altLang="en-US" dirty="0"/>
              <a:t> 구분할 수 있을 것 같아</a:t>
            </a:r>
            <a:r>
              <a:rPr lang="en-US" altLang="ko-KR" dirty="0"/>
              <a:t>. (</a:t>
            </a:r>
            <a:r>
              <a:rPr lang="ko-KR" altLang="en-US" dirty="0"/>
              <a:t>가설 수립</a:t>
            </a:r>
            <a:r>
              <a:rPr lang="en-US" altLang="ko-KR" dirty="0"/>
              <a:t>)</a:t>
            </a:r>
          </a:p>
        </p:txBody>
      </p:sp>
      <p:sp>
        <p:nvSpPr>
          <p:cNvPr id="8" name="Microprocessor 구조">
            <a:extLst>
              <a:ext uri="{FF2B5EF4-FFF2-40B4-BE49-F238E27FC236}">
                <a16:creationId xmlns:a16="http://schemas.microsoft.com/office/drawing/2014/main" id="{07A2B7BA-E0CD-4331-3176-04F726637D12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ML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과정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2 –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가설 세우기</a:t>
            </a:r>
          </a:p>
        </p:txBody>
      </p:sp>
    </p:spTree>
    <p:extLst>
      <p:ext uri="{BB962C8B-B14F-4D97-AF65-F5344CB8AC3E}">
        <p14:creationId xmlns:p14="http://schemas.microsoft.com/office/powerpoint/2010/main" val="38524437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6F513D-6DFD-4AFE-AA06-E0528401C69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b="1" dirty="0"/>
              <a:t>확실한 분류에 해당되는 데이터들을 수집한다</a:t>
            </a:r>
            <a:r>
              <a:rPr lang="en-US" altLang="ko-KR" b="1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ex) </a:t>
            </a:r>
            <a:r>
              <a:rPr lang="ko-KR" altLang="en-US" dirty="0" err="1"/>
              <a:t>인싸들과</a:t>
            </a:r>
            <a:r>
              <a:rPr lang="en-US" altLang="ko-KR" dirty="0"/>
              <a:t>, </a:t>
            </a:r>
            <a:r>
              <a:rPr lang="ko-KR" altLang="en-US" dirty="0" err="1"/>
              <a:t>아싸들의</a:t>
            </a:r>
            <a:r>
              <a:rPr lang="ko-KR" altLang="en-US" dirty="0"/>
              <a:t> </a:t>
            </a:r>
            <a:r>
              <a:rPr lang="en-US" altLang="ko-KR" dirty="0"/>
              <a:t>a, b, c, d </a:t>
            </a:r>
            <a:r>
              <a:rPr lang="ko-KR" altLang="en-US" dirty="0"/>
              <a:t>정보를 대량으로 수집한다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Microprocessor 구조">
            <a:extLst>
              <a:ext uri="{FF2B5EF4-FFF2-40B4-BE49-F238E27FC236}">
                <a16:creationId xmlns:a16="http://schemas.microsoft.com/office/drawing/2014/main" id="{0255FE20-E328-62ED-7B18-6A6F16F240A7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ML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과정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3 –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데이터 수집하기</a:t>
            </a:r>
          </a:p>
        </p:txBody>
      </p:sp>
    </p:spTree>
    <p:extLst>
      <p:ext uri="{BB962C8B-B14F-4D97-AF65-F5344CB8AC3E}">
        <p14:creationId xmlns:p14="http://schemas.microsoft.com/office/powerpoint/2010/main" val="8652936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3091B3-AB8F-473B-B90F-13A98987748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b="1"/>
                  <a:t>가설에 해당되는 기법으로</a:t>
                </a:r>
                <a:r>
                  <a:rPr lang="en-US" altLang="ko-KR" b="1"/>
                  <a:t>,</a:t>
                </a:r>
              </a:p>
              <a:p>
                <a:pPr marL="0" indent="0">
                  <a:buNone/>
                </a:pPr>
                <a:r>
                  <a:rPr lang="ko-KR" altLang="en-US" b="1"/>
                  <a:t>수집한 데이터를 이용하여</a:t>
                </a:r>
                <a:r>
                  <a:rPr lang="en-US" altLang="ko-KR" b="1"/>
                  <a:t>, </a:t>
                </a:r>
                <a:r>
                  <a:rPr lang="ko-KR" altLang="en-US" b="1"/>
                  <a:t>세부 수치를 조율한다</a:t>
                </a:r>
                <a:r>
                  <a:rPr lang="en-US" altLang="ko-KR" b="1"/>
                  <a:t>.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:r>
                  <a:rPr lang="en-US" altLang="ko-KR"/>
                  <a:t>ex) </a:t>
                </a:r>
                <a:r>
                  <a:rPr lang="ko-KR" altLang="en-US"/>
                  <a:t>수집한 많은 데이터들</a:t>
                </a:r>
                <a:r>
                  <a:rPr lang="en-US" altLang="ko-KR"/>
                  <a:t>(a, b, c, d)</a:t>
                </a:r>
                <a:r>
                  <a:rPr lang="ko-KR" altLang="en-US"/>
                  <a:t>을 방정식에 대입하면서</a:t>
                </a:r>
                <a:r>
                  <a:rPr lang="en-US" altLang="ko-KR"/>
                  <a:t>,</a:t>
                </a:r>
              </a:p>
              <a:p>
                <a:pPr marL="0" indent="0">
                  <a:buNone/>
                </a:pPr>
                <a:r>
                  <a:rPr lang="ko-KR" altLang="en-US"/>
                  <a:t>상수값 </a:t>
                </a:r>
                <a:r>
                  <a:rPr lang="en-US" altLang="ko-KR"/>
                  <a:t>A, B, C, D</a:t>
                </a:r>
                <a:r>
                  <a:rPr lang="ko-KR" altLang="en-US"/>
                  <a:t>를 조율하도록 만든다</a:t>
                </a:r>
                <a:r>
                  <a:rPr lang="en-US" altLang="ko-KR"/>
                  <a:t>.</a:t>
                </a:r>
              </a:p>
              <a:p>
                <a:pPr marL="0" indent="0">
                  <a:buNone/>
                </a:pPr>
                <a:endParaRPr lang="en-US" altLang="ko-KR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𝐴𝑎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싸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확</m:t>
                          </m:r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률</m:t>
                          </m:r>
                        </m:e>
                        <m:sup/>
                      </m:sSup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F3091B3-AB8F-473B-B90F-13A9898774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2"/>
                <a:stretch>
                  <a:fillRect l="-1217" t="-2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icroprocessor 구조">
            <a:extLst>
              <a:ext uri="{FF2B5EF4-FFF2-40B4-BE49-F238E27FC236}">
                <a16:creationId xmlns:a16="http://schemas.microsoft.com/office/drawing/2014/main" id="{6F47D9B1-2D09-2643-BEA2-463C70179271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ML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과정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4 –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학습 시키기</a:t>
            </a:r>
          </a:p>
        </p:txBody>
      </p:sp>
    </p:spTree>
    <p:extLst>
      <p:ext uri="{BB962C8B-B14F-4D97-AF65-F5344CB8AC3E}">
        <p14:creationId xmlns:p14="http://schemas.microsoft.com/office/powerpoint/2010/main" val="361144314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44F11D-CEFE-4CDF-8865-0641349E2736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25333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ko-KR" altLang="en-US" b="1" dirty="0"/>
                  <a:t>많은 데이터로 학습시켜 만든</a:t>
                </a:r>
                <a:r>
                  <a:rPr lang="en-US" altLang="ko-KR" b="1" dirty="0"/>
                  <a:t>,</a:t>
                </a:r>
                <a:r>
                  <a:rPr lang="ko-KR" altLang="en-US" b="1" dirty="0"/>
                  <a:t> 수학적 알고리즘을</a:t>
                </a:r>
                <a:endParaRPr lang="en-US" altLang="ko-KR" b="1" dirty="0"/>
              </a:p>
              <a:p>
                <a:pPr marL="0" indent="0">
                  <a:buNone/>
                </a:pPr>
                <a:r>
                  <a:rPr lang="ko-KR" altLang="en-US" b="1" dirty="0"/>
                  <a:t>파일로 저장 </a:t>
                </a:r>
                <a:r>
                  <a:rPr lang="ko-KR" altLang="en-US" b="1" dirty="0" err="1"/>
                  <a:t>해둔다</a:t>
                </a:r>
                <a:r>
                  <a:rPr lang="en-US" altLang="ko-KR" b="1" dirty="0"/>
                  <a:t>.</a:t>
                </a:r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endParaRPr lang="en-US" altLang="ko-KR" dirty="0"/>
              </a:p>
              <a:p>
                <a:pPr marL="0" indent="0">
                  <a:buNone/>
                </a:pPr>
                <a:r>
                  <a:rPr lang="en-US" altLang="ko-KR" dirty="0"/>
                  <a:t>ex) </a:t>
                </a:r>
                <a:r>
                  <a:rPr lang="ko-KR" altLang="en-US" dirty="0"/>
                  <a:t>다음 방정식에 </a:t>
                </a:r>
                <a:r>
                  <a:rPr lang="en-US" altLang="ko-KR" dirty="0"/>
                  <a:t>a, b, c, d </a:t>
                </a:r>
                <a:r>
                  <a:rPr lang="ko-KR" altLang="en-US" dirty="0"/>
                  <a:t>값을 넣으면</a:t>
                </a:r>
                <a:br>
                  <a:rPr lang="en-US" altLang="ko-KR" dirty="0"/>
                </a:br>
                <a:r>
                  <a:rPr lang="ko-KR" altLang="en-US" dirty="0"/>
                  <a:t>오차율 </a:t>
                </a:r>
                <a:r>
                  <a:rPr lang="en-US" altLang="ko-KR" dirty="0"/>
                  <a:t>11%</a:t>
                </a:r>
                <a:r>
                  <a:rPr lang="ko-KR" altLang="en-US" dirty="0"/>
                  <a:t>로</a:t>
                </a:r>
                <a:r>
                  <a:rPr lang="en-US" altLang="ko-KR" dirty="0"/>
                  <a:t> </a:t>
                </a:r>
                <a:r>
                  <a:rPr lang="ko-KR" altLang="en-US" dirty="0" err="1"/>
                  <a:t>인싸</a:t>
                </a:r>
                <a:r>
                  <a:rPr lang="ko-KR" altLang="en-US" dirty="0"/>
                  <a:t> 인지 아닌지 </a:t>
                </a:r>
                <a:r>
                  <a:rPr lang="ko-KR" altLang="en-US" dirty="0" err="1"/>
                  <a:t>확률값이</a:t>
                </a:r>
                <a:r>
                  <a:rPr lang="ko-KR" altLang="en-US" dirty="0"/>
                  <a:t> 나오는 모델을 완성</a:t>
                </a:r>
                <a:br>
                  <a:rPr lang="en-US" altLang="ko-KR" dirty="0"/>
                </a:br>
                <a:endParaRPr lang="en-US" altLang="ko-KR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3.4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1.1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5.6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altLang="ko-K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altLang="ko-KR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4.3</m:t>
                      </m:r>
                      <m:sSup>
                        <m:sSupPr>
                          <m:ctrlPr>
                            <a:rPr lang="pt-BR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US" altLang="ko-KR" dirty="0"/>
              </a:p>
              <a:p>
                <a:pPr marL="0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7644F11D-CEFE-4CDF-8865-0641349E2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253331"/>
                <a:ext cx="10515600" cy="4351338"/>
              </a:xfrm>
              <a:blipFill>
                <a:blip r:embed="rId3"/>
                <a:stretch>
                  <a:fillRect l="-1217" t="-22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Microprocessor 구조">
            <a:extLst>
              <a:ext uri="{FF2B5EF4-FFF2-40B4-BE49-F238E27FC236}">
                <a16:creationId xmlns:a16="http://schemas.microsoft.com/office/drawing/2014/main" id="{8D42BCEB-3D40-C4A1-F536-2CBA3F8F4E7A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ML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과정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5 –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모델 완성</a:t>
            </a:r>
          </a:p>
        </p:txBody>
      </p:sp>
    </p:spTree>
    <p:extLst>
      <p:ext uri="{BB962C8B-B14F-4D97-AF65-F5344CB8AC3E}">
        <p14:creationId xmlns:p14="http://schemas.microsoft.com/office/powerpoint/2010/main" val="35680083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5DA162-E6B7-43F7-A4D2-9D61991559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1356" y="3151981"/>
            <a:ext cx="8269288" cy="55403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Object</a:t>
            </a:r>
            <a:r>
              <a:rPr lang="ko-KR" altLang="en-US" dirty="0"/>
              <a:t> </a:t>
            </a:r>
            <a:r>
              <a:rPr lang="en-US" altLang="ko-KR" dirty="0"/>
              <a:t>Detect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사물인식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002567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C9ED4-4558-4DF4-BFFD-63AA3B7AB2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많은 사물들의 특징을 학습시킨 모델 데이터를 다운로드 받는다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이 학습모델을 이용하여 실시간으로 사물인식을 해보는 챕터</a:t>
            </a:r>
            <a:endParaRPr lang="en-US" altLang="ko-KR" dirty="0"/>
          </a:p>
          <a:p>
            <a:pPr lvl="1"/>
            <a:r>
              <a:rPr lang="en-US" altLang="ko-KR" dirty="0"/>
              <a:t>Lite</a:t>
            </a:r>
            <a:r>
              <a:rPr lang="ko-KR" altLang="en-US" dirty="0"/>
              <a:t>버전이 아닌</a:t>
            </a:r>
            <a:r>
              <a:rPr lang="en-US" altLang="ko-KR" dirty="0"/>
              <a:t> </a:t>
            </a:r>
            <a:r>
              <a:rPr lang="ko-KR" altLang="en-US" dirty="0" err="1"/>
              <a:t>텐서플로우로</a:t>
            </a:r>
            <a:r>
              <a:rPr lang="ko-KR" altLang="en-US" dirty="0"/>
              <a:t> 훈련된 데이터 </a:t>
            </a:r>
            <a:r>
              <a:rPr lang="en-US" altLang="ko-KR" dirty="0"/>
              <a:t>(=</a:t>
            </a:r>
            <a:r>
              <a:rPr lang="ko-KR" altLang="en-US" dirty="0"/>
              <a:t>모델이라고 부름</a:t>
            </a:r>
            <a:r>
              <a:rPr lang="en-US" altLang="ko-KR" dirty="0"/>
              <a:t>) </a:t>
            </a:r>
            <a:r>
              <a:rPr lang="ko-KR" altLang="en-US" dirty="0"/>
              <a:t>제작한 후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Lite </a:t>
            </a:r>
            <a:r>
              <a:rPr lang="ko-KR" altLang="en-US" dirty="0"/>
              <a:t>버전에다 제작한 모델을 넣어</a:t>
            </a:r>
            <a:r>
              <a:rPr lang="en-US" altLang="ko-KR" dirty="0"/>
              <a:t>, </a:t>
            </a:r>
            <a:r>
              <a:rPr lang="ko-KR" altLang="en-US" dirty="0"/>
              <a:t>학습 결과를 확인할 수 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4AFAF1-860C-4A88-81A5-64EFD3A2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사물인식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4A9C80-2969-4C7F-91CD-21D7F5AD1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940" y="3169186"/>
            <a:ext cx="5910119" cy="355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31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11831BD-780D-44D4-9FAD-893F33D90DA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ko-KR" altLang="en-US" sz="2800" dirty="0" err="1"/>
              <a:t>라즈베리파이에</a:t>
            </a:r>
            <a:r>
              <a:rPr lang="ko-KR" altLang="en-US" sz="2800" dirty="0"/>
              <a:t> </a:t>
            </a:r>
            <a:r>
              <a:rPr lang="ko-KR" altLang="en-US" sz="2800" dirty="0" err="1"/>
              <a:t>텐서플로우</a:t>
            </a:r>
            <a:r>
              <a:rPr lang="ko-KR" altLang="en-US" sz="2800" dirty="0"/>
              <a:t> </a:t>
            </a:r>
            <a:r>
              <a:rPr lang="en-US" altLang="ko-KR" sz="2800" dirty="0"/>
              <a:t>Lite </a:t>
            </a:r>
            <a:r>
              <a:rPr lang="ko-KR" altLang="en-US" sz="2800" dirty="0"/>
              <a:t>버전</a:t>
            </a:r>
            <a:r>
              <a:rPr lang="en-US" altLang="ko-KR" sz="2800" dirty="0"/>
              <a:t>, OpenCV</a:t>
            </a:r>
            <a:r>
              <a:rPr lang="ko-KR" altLang="en-US" sz="2800" dirty="0"/>
              <a:t> 설치함</a:t>
            </a:r>
            <a:r>
              <a:rPr lang="en-US" altLang="ko-KR" sz="2800" dirty="0"/>
              <a:t>.</a:t>
            </a:r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ko-KR" altLang="en-US" sz="2800" dirty="0"/>
              <a:t>사물인식 소스코드 </a:t>
            </a:r>
            <a:r>
              <a:rPr lang="en-US" altLang="ko-KR" sz="2800" dirty="0"/>
              <a:t>&amp; </a:t>
            </a:r>
            <a:r>
              <a:rPr lang="ko-KR" altLang="en-US" sz="2800" dirty="0"/>
              <a:t>모델</a:t>
            </a:r>
            <a:r>
              <a:rPr lang="en-US" altLang="ko-KR" sz="2800" dirty="0"/>
              <a:t>(</a:t>
            </a:r>
            <a:r>
              <a:rPr lang="ko-KR" altLang="en-US" sz="2800" dirty="0"/>
              <a:t>사전에 학습된 데이터</a:t>
            </a:r>
            <a:r>
              <a:rPr lang="en-US" altLang="ko-KR" sz="2800" dirty="0"/>
              <a:t>) </a:t>
            </a:r>
            <a:r>
              <a:rPr lang="ko-KR" altLang="en-US" sz="2800" dirty="0"/>
              <a:t>다운로드</a:t>
            </a:r>
            <a:endParaRPr lang="en-US" altLang="ko-KR" sz="2800" dirty="0"/>
          </a:p>
          <a:p>
            <a:pPr marL="514350" indent="-514350">
              <a:buAutoNum type="arabicPeriod"/>
            </a:pP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OpenCV + </a:t>
            </a:r>
            <a:r>
              <a:rPr lang="ko-KR" altLang="en-US" sz="2800" dirty="0" err="1"/>
              <a:t>텐서플로우</a:t>
            </a:r>
            <a:r>
              <a:rPr lang="en-US" altLang="ko-KR" sz="2800" dirty="0"/>
              <a:t>Lite + </a:t>
            </a:r>
            <a:r>
              <a:rPr lang="ko-KR" altLang="en-US" sz="2800" dirty="0" err="1"/>
              <a:t>학습된모델</a:t>
            </a:r>
            <a:r>
              <a:rPr lang="ko-KR" altLang="en-US" sz="2800" dirty="0"/>
              <a:t> 을 이용하여</a:t>
            </a:r>
            <a:br>
              <a:rPr lang="en-US" altLang="ko-KR" sz="2800" dirty="0"/>
            </a:br>
            <a:r>
              <a:rPr lang="ko-KR" altLang="en-US" sz="2800" dirty="0"/>
              <a:t>사물인식 체험함</a:t>
            </a:r>
            <a:r>
              <a:rPr lang="en-US" altLang="ko-KR" sz="2800" dirty="0"/>
              <a:t>.</a:t>
            </a:r>
            <a:endParaRPr lang="ko-KR" altLang="en-US" sz="2800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827ECE6-F555-4193-AC43-84FE1C6C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 과정</a:t>
            </a:r>
          </a:p>
        </p:txBody>
      </p:sp>
    </p:spTree>
    <p:extLst>
      <p:ext uri="{BB962C8B-B14F-4D97-AF65-F5344CB8AC3E}">
        <p14:creationId xmlns:p14="http://schemas.microsoft.com/office/powerpoint/2010/main" val="6361136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C3FF8B5-E872-406B-91B3-9DB3770E7C1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Lite </a:t>
            </a:r>
            <a:r>
              <a:rPr lang="ko-KR" altLang="en-US" dirty="0"/>
              <a:t>설치방법</a:t>
            </a:r>
            <a:endParaRPr lang="en-US" altLang="ko-KR" dirty="0"/>
          </a:p>
          <a:p>
            <a:pPr lvl="1"/>
            <a:r>
              <a:rPr lang="en-US" altLang="ko-KR" dirty="0"/>
              <a:t>pip install </a:t>
            </a:r>
            <a:r>
              <a:rPr lang="en-US" altLang="ko-KR" dirty="0" err="1">
                <a:solidFill>
                  <a:srgbClr val="FF0000"/>
                </a:solidFill>
              </a:rPr>
              <a:t>tflite</a:t>
            </a:r>
            <a:r>
              <a:rPr lang="en-US" altLang="ko-KR" dirty="0">
                <a:solidFill>
                  <a:srgbClr val="FF0000"/>
                </a:solidFill>
              </a:rPr>
              <a:t>-runtime==2.11.0</a:t>
            </a:r>
          </a:p>
          <a:p>
            <a:pPr lvl="2"/>
            <a:r>
              <a:rPr lang="en-US" altLang="ko-KR" dirty="0"/>
              <a:t>2023</a:t>
            </a:r>
            <a:r>
              <a:rPr lang="ko-KR" altLang="en-US" dirty="0"/>
              <a:t>년 </a:t>
            </a:r>
            <a:r>
              <a:rPr lang="en-US" altLang="ko-KR" dirty="0"/>
              <a:t>06</a:t>
            </a:r>
            <a:r>
              <a:rPr lang="ko-KR" altLang="en-US" dirty="0"/>
              <a:t>월</a:t>
            </a:r>
            <a:r>
              <a:rPr lang="en-US" altLang="ko-KR" dirty="0"/>
              <a:t> </a:t>
            </a:r>
            <a:r>
              <a:rPr lang="ko-KR" altLang="en-US" dirty="0"/>
              <a:t>날짜 기준으로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2.12 </a:t>
            </a:r>
            <a:r>
              <a:rPr lang="ko-KR" altLang="en-US" dirty="0"/>
              <a:t>이후 버전은 </a:t>
            </a:r>
            <a:r>
              <a:rPr lang="ko-KR" altLang="en-US" dirty="0" err="1"/>
              <a:t>라즈베리파이에서</a:t>
            </a:r>
            <a:r>
              <a:rPr lang="ko-KR" altLang="en-US" dirty="0"/>
              <a:t> 사용 불가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이유 </a:t>
            </a:r>
            <a:r>
              <a:rPr lang="en-US" altLang="ko-KR" dirty="0"/>
              <a:t>: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에 포함된 </a:t>
            </a:r>
            <a:r>
              <a:rPr lang="en-US" altLang="ko-KR" dirty="0" err="1"/>
              <a:t>glibc</a:t>
            </a:r>
            <a:r>
              <a:rPr lang="en-US" altLang="ko-KR" dirty="0"/>
              <a:t> </a:t>
            </a:r>
            <a:r>
              <a:rPr lang="ko-KR" altLang="en-US" dirty="0"/>
              <a:t>버전이 낮음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OpenCV</a:t>
            </a:r>
            <a:r>
              <a:rPr lang="ko-KR" altLang="en-US" dirty="0"/>
              <a:t> 설치</a:t>
            </a:r>
            <a:endParaRPr lang="en-US" altLang="ko-KR" dirty="0"/>
          </a:p>
          <a:p>
            <a:pPr lvl="1"/>
            <a:r>
              <a:rPr lang="ko-KR" altLang="en-US" dirty="0"/>
              <a:t>사전에 설치했기 때문에</a:t>
            </a:r>
            <a:r>
              <a:rPr lang="en-US" altLang="ko-KR" dirty="0"/>
              <a:t>, </a:t>
            </a:r>
            <a:r>
              <a:rPr lang="ko-KR" altLang="en-US" dirty="0"/>
              <a:t>내용을 생략한다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3F2469C-7983-4862-9335-EEA6FE9A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 err="1"/>
              <a:t>텐서플로우</a:t>
            </a:r>
            <a:r>
              <a:rPr lang="ko-KR" altLang="en-US" dirty="0"/>
              <a:t> </a:t>
            </a:r>
            <a:r>
              <a:rPr lang="en-US" altLang="ko-KR" dirty="0"/>
              <a:t>Lite </a:t>
            </a:r>
            <a:r>
              <a:rPr lang="ko-KR" altLang="en-US" dirty="0"/>
              <a:t>버전</a:t>
            </a:r>
            <a:r>
              <a:rPr lang="en-US" altLang="ko-KR" dirty="0"/>
              <a:t>, OpenCV</a:t>
            </a:r>
            <a:r>
              <a:rPr lang="ko-KR" altLang="en-US" dirty="0"/>
              <a:t>설치하기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896DC-7140-498F-A09D-723403B2954B}"/>
              </a:ext>
            </a:extLst>
          </p:cNvPr>
          <p:cNvSpPr txBox="1"/>
          <p:nvPr/>
        </p:nvSpPr>
        <p:spPr>
          <a:xfrm>
            <a:off x="235168" y="6211669"/>
            <a:ext cx="1135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https://www.tensorflow.org/lite/guide/python?hl=ko#install_tensorflow_lite_for_python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08128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C9ED4-4558-4DF4-BFFD-63AA3B7AB2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dirty="0"/>
              <a:t>사물인식 </a:t>
            </a:r>
            <a:r>
              <a:rPr lang="ko-KR" altLang="en-US" dirty="0" err="1"/>
              <a:t>파이썬</a:t>
            </a:r>
            <a:r>
              <a:rPr lang="ko-KR" altLang="en-US" dirty="0"/>
              <a:t> 소스코드 클론 </a:t>
            </a:r>
            <a:r>
              <a:rPr lang="en-US" altLang="ko-KR" dirty="0"/>
              <a:t>(</a:t>
            </a:r>
            <a:r>
              <a:rPr lang="ko-KR" altLang="en-US" dirty="0"/>
              <a:t>인터넷이 빠르다면</a:t>
            </a:r>
            <a:r>
              <a:rPr lang="en-US" altLang="ko-KR" dirty="0"/>
              <a:t>, 1 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sz="1600" dirty="0"/>
              <a:t>$ </a:t>
            </a:r>
            <a:r>
              <a:rPr lang="en-US" altLang="ko-KR" sz="1600" dirty="0">
                <a:solidFill>
                  <a:srgbClr val="FF0000"/>
                </a:solidFill>
              </a:rPr>
              <a:t>git clone </a:t>
            </a:r>
            <a:r>
              <a:rPr lang="en-US" altLang="ko-KR" sz="1600" dirty="0">
                <a:hlinkClick r:id="rId2"/>
              </a:rPr>
              <a:t>https://github.com/EdjeElectronics/TensorFlow-Lite-Object-Detection-on-Android-and-Raspberry-Pi.git</a:t>
            </a:r>
            <a:endParaRPr lang="en-US" altLang="ko-KR" sz="1600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err="1"/>
              <a:t>폴더명</a:t>
            </a:r>
            <a:r>
              <a:rPr lang="ko-KR" altLang="en-US" dirty="0"/>
              <a:t> 변경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>
                <a:solidFill>
                  <a:srgbClr val="FF0000"/>
                </a:solidFill>
              </a:rPr>
              <a:t>mv</a:t>
            </a:r>
            <a:r>
              <a:rPr lang="en-US" altLang="ko-KR" dirty="0"/>
              <a:t> TensorFlow-Lite-Object-Detection-on-Android-and-Raspberry-Pi </a:t>
            </a:r>
            <a:r>
              <a:rPr lang="en-US" altLang="ko-KR" dirty="0" err="1">
                <a:solidFill>
                  <a:srgbClr val="FF0000"/>
                </a:solidFill>
              </a:rPr>
              <a:t>object_detect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en-US" altLang="ko-KR" dirty="0"/>
              <a:t>$ cd </a:t>
            </a:r>
            <a:r>
              <a:rPr lang="en-US" altLang="ko-KR" dirty="0" err="1">
                <a:solidFill>
                  <a:srgbClr val="FF0000"/>
                </a:solidFill>
              </a:rPr>
              <a:t>object_detect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4AFAF1-860C-4A88-81A5-64EFD3A2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2-1.  </a:t>
            </a:r>
            <a:r>
              <a:rPr lang="ko-KR" altLang="en-US" dirty="0"/>
              <a:t>사물인식 소스코드 다운로드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05083-4D10-45EC-845B-AE3311DE4CF8}"/>
              </a:ext>
            </a:extLst>
          </p:cNvPr>
          <p:cNvSpPr txBox="1"/>
          <p:nvPr/>
        </p:nvSpPr>
        <p:spPr>
          <a:xfrm>
            <a:off x="457200" y="5511800"/>
            <a:ext cx="11112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소스코드 출처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https://github.com/EdjeElectronics/TensorFlow-Lite-Object-Detection-on-Android-and-Raspberry-Pi/blob/master/deploy_guides/Raspberry_Pi_Guide.md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75640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EC9ED4-4558-4DF4-BFFD-63AA3B7AB2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err="1"/>
              <a:t>wget</a:t>
            </a:r>
            <a:r>
              <a:rPr lang="ko-KR" altLang="en-US" dirty="0"/>
              <a:t>으로 모델 파일들 다운로드</a:t>
            </a:r>
            <a:endParaRPr lang="en-US" altLang="ko-KR" dirty="0"/>
          </a:p>
          <a:p>
            <a:pPr lvl="1"/>
            <a:r>
              <a:rPr lang="da-DK" altLang="ko-KR" sz="1400" dirty="0"/>
              <a:t>$ </a:t>
            </a:r>
            <a:r>
              <a:rPr lang="da-DK" altLang="ko-KR" sz="1400" dirty="0">
                <a:solidFill>
                  <a:srgbClr val="FF0000"/>
                </a:solidFill>
              </a:rPr>
              <a:t>wget</a:t>
            </a:r>
            <a:r>
              <a:rPr lang="da-DK" altLang="ko-KR" sz="1400" dirty="0"/>
              <a:t> https://storage.googleapis.com/download.tensorflow.org/models/tflite/coco_ssd_mobilenet_v1_1.0_quant_2018_06_29.zip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model </a:t>
            </a:r>
            <a:r>
              <a:rPr lang="ko-KR" altLang="en-US" dirty="0"/>
              <a:t>이라는 폴더를 만들어</a:t>
            </a:r>
            <a:r>
              <a:rPr lang="en-US" altLang="ko-KR" dirty="0"/>
              <a:t>, </a:t>
            </a:r>
            <a:r>
              <a:rPr lang="ko-KR" altLang="en-US" dirty="0"/>
              <a:t>이곳에 압축풀기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>
                <a:solidFill>
                  <a:srgbClr val="FF0000"/>
                </a:solidFill>
              </a:rPr>
              <a:t>unzip </a:t>
            </a:r>
            <a:r>
              <a:rPr lang="en-US" altLang="ko-KR" dirty="0"/>
              <a:t>coco_ssd_mobilenet_v1_1.0_quant_2018_06_29.zip </a:t>
            </a:r>
            <a:r>
              <a:rPr lang="en-US" altLang="ko-KR" dirty="0">
                <a:solidFill>
                  <a:srgbClr val="FF0000"/>
                </a:solidFill>
              </a:rPr>
              <a:t>-d model</a:t>
            </a:r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4AFAF1-860C-4A88-81A5-64EFD3A2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2-2. </a:t>
            </a:r>
            <a:r>
              <a:rPr lang="ko-KR" altLang="en-US" dirty="0"/>
              <a:t>모델</a:t>
            </a:r>
            <a:r>
              <a:rPr lang="en-US" altLang="ko-KR" dirty="0"/>
              <a:t> </a:t>
            </a:r>
            <a:r>
              <a:rPr lang="ko-KR" altLang="en-US" dirty="0"/>
              <a:t>다운로드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505083-4D10-45EC-845B-AE3311DE4CF8}"/>
              </a:ext>
            </a:extLst>
          </p:cNvPr>
          <p:cNvSpPr txBox="1"/>
          <p:nvPr/>
        </p:nvSpPr>
        <p:spPr>
          <a:xfrm>
            <a:off x="457200" y="5720230"/>
            <a:ext cx="1111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모델파일 출처</a:t>
            </a:r>
            <a:endParaRPr lang="en-US" altLang="ko-KR" b="1" dirty="0"/>
          </a:p>
          <a:p>
            <a:r>
              <a:rPr lang="en-US" altLang="ko-KR" dirty="0">
                <a:hlinkClick r:id="rId2"/>
              </a:rPr>
              <a:t>https://www.tensorflow.org/lite/models/object_detection/overview?hl=ko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129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76E8724-C774-4BCA-BC0B-EFDC611F4A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SSAFY</a:t>
            </a:r>
            <a:r>
              <a:rPr lang="en-US" altLang="ko-KR" dirty="0"/>
              <a:t> </a:t>
            </a:r>
            <a:r>
              <a:rPr lang="ko-KR" altLang="en-US" dirty="0"/>
              <a:t>에서 쓰는 카메라는 </a:t>
            </a:r>
            <a:r>
              <a:rPr lang="en-US" altLang="ko-KR" dirty="0" err="1"/>
              <a:t>v1</a:t>
            </a:r>
            <a:r>
              <a:rPr lang="en-US" altLang="ko-KR" dirty="0"/>
              <a:t> </a:t>
            </a:r>
            <a:r>
              <a:rPr lang="ko-KR" altLang="en-US" dirty="0"/>
              <a:t>이기 때문 </a:t>
            </a:r>
            <a:r>
              <a:rPr lang="en-US" altLang="ko-KR" dirty="0"/>
              <a:t>(</a:t>
            </a:r>
            <a:r>
              <a:rPr lang="en-US" altLang="ko-KR" dirty="0" err="1"/>
              <a:t>5MP</a:t>
            </a:r>
            <a:r>
              <a:rPr lang="en-US" altLang="ko-KR" dirty="0"/>
              <a:t> </a:t>
            </a:r>
            <a:r>
              <a:rPr lang="ko-KR" altLang="en-US" dirty="0"/>
              <a:t>화질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>
                <a:hlinkClick r:id="rId2"/>
              </a:rPr>
              <a:t>https://www.raspberrypi.com/documentation/accessories/camera.html</a:t>
            </a:r>
            <a:endParaRPr lang="en-US" altLang="ko-KR" dirty="0"/>
          </a:p>
          <a:p>
            <a:pPr lvl="1"/>
            <a:r>
              <a:rPr lang="ko-KR" altLang="en-US" dirty="0"/>
              <a:t>공식적으로 </a:t>
            </a:r>
            <a:r>
              <a:rPr lang="ko-KR" altLang="en-US" dirty="0" err="1"/>
              <a:t>라즈베리파이는</a:t>
            </a:r>
            <a:r>
              <a:rPr lang="ko-KR" altLang="en-US" dirty="0"/>
              <a:t> 앞으로 </a:t>
            </a:r>
            <a:r>
              <a:rPr lang="en-US" altLang="ko-KR" dirty="0" err="1"/>
              <a:t>v1</a:t>
            </a:r>
            <a:r>
              <a:rPr lang="en-US" altLang="ko-KR" dirty="0"/>
              <a:t> </a:t>
            </a:r>
            <a:r>
              <a:rPr lang="ko-KR" altLang="en-US" dirty="0"/>
              <a:t>카메라를 지원 안 할 예정이라고 명시 됨</a:t>
            </a:r>
            <a:br>
              <a:rPr lang="en-US" altLang="ko-KR" dirty="0"/>
            </a:br>
            <a:r>
              <a:rPr lang="en-US" altLang="ko-KR" dirty="0"/>
              <a:t>(but! </a:t>
            </a:r>
            <a:r>
              <a:rPr lang="ko-KR" altLang="en-US" dirty="0"/>
              <a:t>테스트 결과</a:t>
            </a:r>
            <a:r>
              <a:rPr lang="en-US" altLang="ko-KR" dirty="0"/>
              <a:t>, </a:t>
            </a:r>
            <a:r>
              <a:rPr lang="ko-KR" altLang="en-US" dirty="0"/>
              <a:t>아직까지 동작에 문제 없음</a:t>
            </a:r>
            <a:r>
              <a:rPr lang="en-US" altLang="ko-KR" dirty="0"/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C71A0FF-66A1-47F6-998F-D0482509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Legacy Camera</a:t>
            </a:r>
            <a:r>
              <a:rPr lang="ko-KR" altLang="en-US" dirty="0"/>
              <a:t>로 설정하는 이유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75B55-B1DB-4EF3-B2C3-D4BA1277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78" y="3717602"/>
            <a:ext cx="3550642" cy="2327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25F544-E60B-480B-AA77-A935F4077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925" y="3057755"/>
            <a:ext cx="6990635" cy="32677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47E0F51-0F50-4402-B671-BE6F07236A99}"/>
              </a:ext>
            </a:extLst>
          </p:cNvPr>
          <p:cNvSpPr/>
          <p:nvPr/>
        </p:nvSpPr>
        <p:spPr>
          <a:xfrm>
            <a:off x="5765800" y="3429000"/>
            <a:ext cx="1143000" cy="3022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C97728-C851-4662-B819-2D68E14CA8BB}"/>
              </a:ext>
            </a:extLst>
          </p:cNvPr>
          <p:cNvSpPr txBox="1"/>
          <p:nvPr/>
        </p:nvSpPr>
        <p:spPr>
          <a:xfrm>
            <a:off x="5448300" y="6440079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Legacy Camera (</a:t>
            </a:r>
            <a:r>
              <a:rPr lang="en-US" altLang="ko-KR" b="1" dirty="0" err="1"/>
              <a:t>SSAFY</a:t>
            </a:r>
            <a:r>
              <a:rPr lang="en-US" altLang="ko-KR" b="1" dirty="0"/>
              <a:t> </a:t>
            </a:r>
            <a:r>
              <a:rPr lang="ko-KR" altLang="en-US" b="1" dirty="0" err="1"/>
              <a:t>사용중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398281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CEC8595A-E6B4-4B0D-992F-2654E1B017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TensorFlow</a:t>
            </a:r>
            <a:r>
              <a:rPr lang="ko-KR" altLang="en-US" dirty="0"/>
              <a:t>로 학습된 모델 수행하기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>
                <a:solidFill>
                  <a:srgbClr val="FF0000"/>
                </a:solidFill>
              </a:rPr>
              <a:t>python</a:t>
            </a:r>
            <a:r>
              <a:rPr lang="en-US" altLang="ko-KR" dirty="0"/>
              <a:t> ./TFLite_detection_webcam.py </a:t>
            </a:r>
            <a:r>
              <a:rPr lang="en-US" altLang="ko-KR" dirty="0">
                <a:solidFill>
                  <a:srgbClr val="FF0000"/>
                </a:solidFill>
              </a:rPr>
              <a:t>--</a:t>
            </a:r>
            <a:r>
              <a:rPr lang="en-US" altLang="ko-KR" dirty="0" err="1">
                <a:solidFill>
                  <a:srgbClr val="FF0000"/>
                </a:solidFill>
              </a:rPr>
              <a:t>modeldir</a:t>
            </a:r>
            <a:r>
              <a:rPr lang="en-US" altLang="ko-KR" dirty="0">
                <a:solidFill>
                  <a:srgbClr val="FF0000"/>
                </a:solidFill>
              </a:rPr>
              <a:t>=./model</a:t>
            </a:r>
            <a:endParaRPr lang="en-US" altLang="ko-KR" dirty="0"/>
          </a:p>
          <a:p>
            <a:pPr lvl="1"/>
            <a:r>
              <a:rPr lang="en-US" altLang="ko-KR" dirty="0"/>
              <a:t>10</a:t>
            </a:r>
            <a:r>
              <a:rPr lang="ko-KR" altLang="en-US" dirty="0"/>
              <a:t>초 정도 기다리면</a:t>
            </a:r>
            <a:r>
              <a:rPr lang="en-US" altLang="ko-KR" dirty="0"/>
              <a:t>, </a:t>
            </a:r>
            <a:r>
              <a:rPr lang="ko-KR" altLang="en-US" dirty="0"/>
              <a:t>캠 화면이 뜬다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각자 몇 </a:t>
            </a:r>
            <a:r>
              <a:rPr lang="en-US" altLang="ko-KR" dirty="0"/>
              <a:t>%</a:t>
            </a:r>
            <a:r>
              <a:rPr lang="ko-KR" altLang="en-US" dirty="0"/>
              <a:t>의 </a:t>
            </a:r>
            <a:r>
              <a:rPr lang="en-US" altLang="ko-KR" dirty="0"/>
              <a:t>Human</a:t>
            </a:r>
            <a:r>
              <a:rPr lang="ko-KR" altLang="en-US" dirty="0"/>
              <a:t>으로</a:t>
            </a:r>
            <a:br>
              <a:rPr lang="en-US" altLang="ko-KR" dirty="0"/>
            </a:br>
            <a:r>
              <a:rPr lang="ko-KR" altLang="en-US" dirty="0"/>
              <a:t>인식되는지 확인해보자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DD2518C-85AF-449D-B206-360D921C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사물인식 체험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EE6F16-6E6A-473A-B15B-DCC0EEAA024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2020" y="2730500"/>
            <a:ext cx="714114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648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육각형 1"/>
          <p:cNvSpPr/>
          <p:nvPr/>
        </p:nvSpPr>
        <p:spPr>
          <a:xfrm>
            <a:off x="3264989" y="959158"/>
            <a:ext cx="5730321" cy="4939931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sp>
        <p:nvSpPr>
          <p:cNvPr id="9" name="육각형 8"/>
          <p:cNvSpPr/>
          <p:nvPr/>
        </p:nvSpPr>
        <p:spPr>
          <a:xfrm>
            <a:off x="3105814" y="821938"/>
            <a:ext cx="6048672" cy="5214372"/>
          </a:xfrm>
          <a:prstGeom prst="hexagon">
            <a:avLst/>
          </a:prstGeom>
          <a:noFill/>
          <a:ln w="28575">
            <a:solidFill>
              <a:schemeClr val="bg1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753052" y="1632366"/>
            <a:ext cx="4488903" cy="3394564"/>
            <a:chOff x="3753050" y="1688262"/>
            <a:chExt cx="4488903" cy="3394564"/>
          </a:xfrm>
        </p:grpSpPr>
        <p:sp>
          <p:nvSpPr>
            <p:cNvPr id="10" name="직사각형 9"/>
            <p:cNvSpPr/>
            <p:nvPr/>
          </p:nvSpPr>
          <p:spPr>
            <a:xfrm>
              <a:off x="3753050" y="1688262"/>
              <a:ext cx="4488903" cy="276998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lvl="0" algn="ctr">
                <a:defRPr/>
              </a:pPr>
              <a:r>
                <a:rPr kumimoji="1" lang="ko-KR" altLang="en-US" sz="6000" dirty="0">
                  <a:solidFill>
                    <a:srgbClr val="0070C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latin typeface="삼성긴고딕 Bold" panose="020B0600000101010101" pitchFamily="50" charset="-127"/>
                  <a:ea typeface="삼성긴고딕 Bold" panose="020B0600000101010101" pitchFamily="50" charset="-127"/>
                </a:rPr>
                <a:t>내일 </a:t>
              </a:r>
              <a:endParaRPr kumimoji="1" lang="en-US" altLang="ko-KR" sz="6000" dirty="0">
                <a:solidFill>
                  <a:srgbClr val="0070C0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</a:endParaRPr>
            </a:p>
            <a:p>
              <a:pPr lvl="0" algn="ctr">
                <a:defRPr/>
              </a:pPr>
              <a:r>
                <a:rPr kumimoji="1" lang="ko-KR" altLang="en-US" sz="6000" dirty="0">
                  <a:solidFill>
                    <a:srgbClr val="0070C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latin typeface="삼성긴고딕 Bold" panose="020B0600000101010101" pitchFamily="50" charset="-127"/>
                  <a:ea typeface="삼성긴고딕 Bold" panose="020B0600000101010101" pitchFamily="50" charset="-127"/>
                </a:rPr>
                <a:t>방송에서</a:t>
              </a:r>
              <a:endParaRPr kumimoji="1" lang="en-US" altLang="ko-KR" sz="6000" dirty="0">
                <a:solidFill>
                  <a:srgbClr val="0070C0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</a:endParaRPr>
            </a:p>
            <a:p>
              <a:pPr lvl="0" algn="ctr">
                <a:defRPr/>
              </a:pPr>
              <a:r>
                <a:rPr kumimoji="1" lang="ko-KR" altLang="en-US" sz="6000" dirty="0">
                  <a:solidFill>
                    <a:srgbClr val="0070C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latin typeface="삼성긴고딕 Bold" panose="020B0600000101010101" pitchFamily="50" charset="-127"/>
                  <a:ea typeface="삼성긴고딕 Bold" panose="020B0600000101010101" pitchFamily="50" charset="-127"/>
                </a:rPr>
                <a:t>만나요</a:t>
              </a:r>
              <a:r>
                <a:rPr kumimoji="1" lang="en-US" altLang="ko-KR" sz="6000" dirty="0">
                  <a:solidFill>
                    <a:srgbClr val="0070C0"/>
                  </a:solidFill>
                  <a:effectLst>
                    <a:glow rad="63500">
                      <a:prstClr val="white">
                        <a:alpha val="40000"/>
                      </a:prstClr>
                    </a:glow>
                  </a:effectLst>
                  <a:latin typeface="삼성긴고딕 Bold" panose="020B0600000101010101" pitchFamily="50" charset="-127"/>
                  <a:ea typeface="삼성긴고딕 Bold" panose="020B0600000101010101" pitchFamily="50" charset="-127"/>
                </a:rPr>
                <a:t>!</a:t>
              </a:r>
              <a:endParaRPr kumimoji="1" lang="ko-KR" altLang="en-US" sz="6000" dirty="0">
                <a:solidFill>
                  <a:srgbClr val="0070C0"/>
                </a:solidFill>
                <a:effectLst>
                  <a:glow rad="63500">
                    <a:prstClr val="white">
                      <a:alpha val="40000"/>
                    </a:prstClr>
                  </a:glow>
                </a:effectLst>
                <a:latin typeface="삼성긴고딕 Bold" panose="020B0600000101010101" pitchFamily="50" charset="-127"/>
                <a:ea typeface="삼성긴고딕 Bold" panose="020B0600000101010101" pitchFamily="50" charset="-127"/>
              </a:endParaRPr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657751" y="4595472"/>
              <a:ext cx="2880322" cy="487354"/>
              <a:chOff x="4744802" y="4581827"/>
              <a:chExt cx="2705987" cy="457856"/>
            </a:xfrm>
          </p:grpSpPr>
          <p:sp>
            <p:nvSpPr>
              <p:cNvPr id="11" name="직사각형 10"/>
              <p:cNvSpPr/>
              <p:nvPr/>
            </p:nvSpPr>
            <p:spPr>
              <a:xfrm>
                <a:off x="4744802" y="4581827"/>
                <a:ext cx="2705987" cy="457856"/>
              </a:xfrm>
              <a:prstGeom prst="rect">
                <a:avLst/>
              </a:prstGeom>
              <a:solidFill>
                <a:srgbClr val="0046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 b="1" dirty="0">
                  <a:solidFill>
                    <a:prstClr val="white"/>
                  </a:solidFill>
                  <a:latin typeface="삼성긴고딕 Bold" panose="020B0600000101010101" pitchFamily="50" charset="-127"/>
                  <a:ea typeface="삼성긴고딕 Bold" panose="020B0600000101010101" pitchFamily="50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950589" y="4680638"/>
                <a:ext cx="2290817" cy="2602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ko-KR" altLang="en-US" dirty="0">
                    <a:solidFill>
                      <a:prstClr val="white">
                        <a:alpha val="99000"/>
                      </a:prstClr>
                    </a:solidFill>
                    <a:latin typeface="삼성긴고딕 Bold" panose="020B0600000101010101" pitchFamily="50" charset="-127"/>
                    <a:ea typeface="삼성긴고딕 Bold" panose="020B0600000101010101" pitchFamily="50" charset="-127"/>
                  </a:rPr>
                  <a:t>삼성 청년 </a:t>
                </a:r>
                <a:r>
                  <a:rPr lang="en-US" altLang="ko-KR" dirty="0">
                    <a:solidFill>
                      <a:prstClr val="white">
                        <a:alpha val="99000"/>
                      </a:prstClr>
                    </a:solidFill>
                    <a:latin typeface="삼성긴고딕 Bold" panose="020B0600000101010101" pitchFamily="50" charset="-127"/>
                    <a:ea typeface="삼성긴고딕 Bold" panose="020B0600000101010101" pitchFamily="50" charset="-127"/>
                  </a:rPr>
                  <a:t>SW </a:t>
                </a:r>
                <a:r>
                  <a:rPr lang="ko-KR" altLang="en-US" dirty="0">
                    <a:solidFill>
                      <a:prstClr val="white">
                        <a:alpha val="99000"/>
                      </a:prstClr>
                    </a:solidFill>
                    <a:latin typeface="삼성긴고딕 Bold" panose="020B0600000101010101" pitchFamily="50" charset="-127"/>
                    <a:ea typeface="삼성긴고딕 Bold" panose="020B0600000101010101" pitchFamily="50" charset="-127"/>
                  </a:rPr>
                  <a:t>아카데미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521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3913B34-E732-46A9-B37B-4E32D64A107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rgbClr val="FF0000"/>
                </a:solidFill>
              </a:rPr>
              <a:t>Legacy camera</a:t>
            </a:r>
            <a:r>
              <a:rPr lang="ko-KR" altLang="en-US" dirty="0">
                <a:solidFill>
                  <a:srgbClr val="FF0000"/>
                </a:solidFill>
              </a:rPr>
              <a:t>로 설정 한 경우 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카메라 </a:t>
            </a:r>
            <a:r>
              <a:rPr lang="en-US" altLang="ko-KR" dirty="0" err="1">
                <a:solidFill>
                  <a:srgbClr val="FF0000"/>
                </a:solidFill>
              </a:rPr>
              <a:t>v1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solidFill>
                  <a:srgbClr val="FF0000"/>
                </a:solidFill>
              </a:rPr>
              <a:t>사용시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ko-KR" altLang="en-US" dirty="0"/>
              <a:t>카메라 앱 설치 </a:t>
            </a:r>
            <a:r>
              <a:rPr lang="en-US" altLang="ko-KR" dirty="0"/>
              <a:t>: </a:t>
            </a:r>
            <a:r>
              <a:rPr lang="en-US" altLang="ko-KR" dirty="0" err="1"/>
              <a:t>sudo</a:t>
            </a:r>
            <a:r>
              <a:rPr lang="en-US" altLang="ko-KR" dirty="0"/>
              <a:t> apt-get install </a:t>
            </a:r>
            <a:r>
              <a:rPr lang="en-US" altLang="ko-KR" dirty="0" err="1"/>
              <a:t>fswebcam</a:t>
            </a:r>
            <a:endParaRPr lang="en-US" altLang="ko-KR" dirty="0"/>
          </a:p>
          <a:p>
            <a:pPr lvl="1"/>
            <a:r>
              <a:rPr lang="ko-KR" altLang="en-US" dirty="0"/>
              <a:t>촬영 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FF0000"/>
                </a:solidFill>
              </a:rPr>
              <a:t>fswebcam</a:t>
            </a:r>
            <a:r>
              <a:rPr lang="en-US" altLang="ko-KR" dirty="0"/>
              <a:t> ./test.jpg</a:t>
            </a:r>
          </a:p>
          <a:p>
            <a:pPr lvl="1"/>
            <a:r>
              <a:rPr lang="ko-KR" altLang="en-US" dirty="0"/>
              <a:t>촬영 확인 </a:t>
            </a:r>
            <a:r>
              <a:rPr lang="en-US" altLang="ko-KR" dirty="0"/>
              <a:t>: </a:t>
            </a:r>
            <a:r>
              <a:rPr lang="en-US" altLang="ko-KR" dirty="0" err="1"/>
              <a:t>gpicview</a:t>
            </a:r>
            <a:r>
              <a:rPr lang="en-US" altLang="ko-KR" dirty="0"/>
              <a:t> ./test.jpg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참고</a:t>
            </a:r>
            <a:r>
              <a:rPr lang="en-US" altLang="ko-KR" dirty="0"/>
              <a:t>] Legacy camera</a:t>
            </a:r>
            <a:r>
              <a:rPr lang="ko-KR" altLang="en-US" dirty="0"/>
              <a:t>로 설정하지 않은 경우</a:t>
            </a:r>
            <a:endParaRPr lang="en-US" altLang="ko-KR" dirty="0"/>
          </a:p>
          <a:p>
            <a:pPr lvl="1"/>
            <a:r>
              <a:rPr lang="ko-KR" altLang="en-US" dirty="0"/>
              <a:t>기본 내장된 </a:t>
            </a:r>
            <a:r>
              <a:rPr lang="en-US" altLang="ko-KR" dirty="0"/>
              <a:t>App</a:t>
            </a:r>
            <a:r>
              <a:rPr lang="ko-KR" altLang="en-US" dirty="0"/>
              <a:t>으로 테스트 가능</a:t>
            </a:r>
            <a:endParaRPr lang="en-US" altLang="ko-KR" dirty="0"/>
          </a:p>
          <a:p>
            <a:pPr lvl="1"/>
            <a:r>
              <a:rPr lang="ko-KR" altLang="en-US" dirty="0"/>
              <a:t>촬영 </a:t>
            </a:r>
            <a:r>
              <a:rPr lang="en-US" altLang="ko-KR" dirty="0"/>
              <a:t>: </a:t>
            </a:r>
            <a:r>
              <a:rPr lang="en-US" altLang="ko-KR" dirty="0" err="1">
                <a:solidFill>
                  <a:srgbClr val="FFC000"/>
                </a:solidFill>
              </a:rPr>
              <a:t>libcamera</a:t>
            </a:r>
            <a:r>
              <a:rPr lang="en-US" altLang="ko-KR" dirty="0">
                <a:solidFill>
                  <a:srgbClr val="FFC000"/>
                </a:solidFill>
              </a:rPr>
              <a:t>-still</a:t>
            </a:r>
            <a:r>
              <a:rPr lang="en-US" altLang="ko-KR" dirty="0"/>
              <a:t> -o test.jpg -n</a:t>
            </a:r>
          </a:p>
          <a:p>
            <a:pPr lvl="1"/>
            <a:r>
              <a:rPr lang="ko-KR" altLang="en-US" dirty="0"/>
              <a:t>촬영 확인 </a:t>
            </a:r>
            <a:r>
              <a:rPr lang="en-US" altLang="ko-KR" dirty="0"/>
              <a:t>: </a:t>
            </a:r>
            <a:r>
              <a:rPr lang="en-US" altLang="ko-KR" dirty="0" err="1"/>
              <a:t>gpicview</a:t>
            </a:r>
            <a:r>
              <a:rPr lang="en-US" altLang="ko-KR" dirty="0"/>
              <a:t> ./test.jpg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5F4EFB5-8553-48DC-B1D3-F1541572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카메라 테스트하기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B1F87F-6B30-444C-842D-E3C301D4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376" y="1266825"/>
            <a:ext cx="2869386" cy="21621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156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533775" y="3159125"/>
            <a:ext cx="5133975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OpenCV </a:t>
            </a:r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설치</a:t>
            </a:r>
          </a:p>
        </p:txBody>
      </p:sp>
    </p:spTree>
    <p:extLst>
      <p:ext uri="{BB962C8B-B14F-4D97-AF65-F5344CB8AC3E}">
        <p14:creationId xmlns:p14="http://schemas.microsoft.com/office/powerpoint/2010/main" val="170784007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C258282-8204-4CC8-8F6E-18DB2E04445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168" y="1137770"/>
            <a:ext cx="11757992" cy="5159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다음 내용을 전체 복사 붙여넣기로 설치 진행 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(</a:t>
            </a:r>
            <a:r>
              <a:rPr lang="ko-KR" altLang="en-US" dirty="0">
                <a:solidFill>
                  <a:srgbClr val="FF0000"/>
                </a:solidFill>
                <a:cs typeface="굴림"/>
                <a:sym typeface="굴림"/>
              </a:rPr>
              <a:t>총 소요시간 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: 5</a:t>
            </a:r>
            <a:r>
              <a:rPr lang="ko-KR" altLang="en-US" dirty="0">
                <a:solidFill>
                  <a:srgbClr val="FF0000"/>
                </a:solidFill>
                <a:cs typeface="굴림"/>
                <a:sym typeface="굴림"/>
              </a:rPr>
              <a:t>분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5B5536A-A7ED-4CB1-980C-A4ECF17D1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OpenCV </a:t>
            </a:r>
            <a:r>
              <a:rPr lang="ko-KR" altLang="en-US" dirty="0"/>
              <a:t>설치를 위한 의존성 </a:t>
            </a:r>
            <a:r>
              <a:rPr lang="en-US" altLang="ko-KR" dirty="0"/>
              <a:t>Library </a:t>
            </a:r>
            <a:r>
              <a:rPr lang="ko-KR" altLang="en-US" dirty="0"/>
              <a:t>설치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9A8632E-2B59-4EBD-83F7-6A60DB5B40EE}"/>
              </a:ext>
            </a:extLst>
          </p:cNvPr>
          <p:cNvSpPr/>
          <p:nvPr/>
        </p:nvSpPr>
        <p:spPr>
          <a:xfrm>
            <a:off x="1606550" y="2002117"/>
            <a:ext cx="8978900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update</a:t>
            </a:r>
            <a:r>
              <a:rPr lang="ko-KR" altLang="en-US" b="1" dirty="0"/>
              <a:t> </a:t>
            </a:r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build-essential</a:t>
            </a:r>
            <a:r>
              <a:rPr lang="ko-KR" altLang="en-US" b="1" dirty="0"/>
              <a:t> </a:t>
            </a:r>
            <a:r>
              <a:rPr lang="ko-KR" altLang="en-US" b="1" dirty="0" err="1"/>
              <a:t>cmake</a:t>
            </a:r>
            <a:r>
              <a:rPr lang="ko-KR" altLang="en-US" b="1" dirty="0"/>
              <a:t> </a:t>
            </a:r>
            <a:r>
              <a:rPr lang="ko-KR" altLang="en-US" b="1" dirty="0" err="1"/>
              <a:t>pkg-config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libjpeg-dev</a:t>
            </a:r>
            <a:r>
              <a:rPr lang="ko-KR" altLang="en-US" b="1" dirty="0"/>
              <a:t> </a:t>
            </a:r>
            <a:r>
              <a:rPr lang="ko-KR" altLang="en-US" b="1" dirty="0" err="1"/>
              <a:t>libtiff5-dev</a:t>
            </a:r>
            <a:r>
              <a:rPr lang="ko-KR" altLang="en-US" b="1" dirty="0"/>
              <a:t> </a:t>
            </a:r>
            <a:r>
              <a:rPr lang="ko-KR" altLang="en-US" b="1" dirty="0" err="1"/>
              <a:t>libjasper-dev</a:t>
            </a:r>
            <a:r>
              <a:rPr lang="ko-KR" altLang="en-US" b="1" dirty="0"/>
              <a:t> </a:t>
            </a:r>
            <a:r>
              <a:rPr lang="ko-KR" altLang="en-US" b="1" dirty="0" err="1"/>
              <a:t>libpng-dev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libavcodec-dev</a:t>
            </a:r>
            <a:r>
              <a:rPr lang="ko-KR" altLang="en-US" b="1" dirty="0"/>
              <a:t> </a:t>
            </a:r>
            <a:r>
              <a:rPr lang="ko-KR" altLang="en-US" b="1" dirty="0" err="1"/>
              <a:t>libavformat-dev</a:t>
            </a:r>
            <a:r>
              <a:rPr lang="ko-KR" altLang="en-US" b="1" dirty="0"/>
              <a:t> </a:t>
            </a:r>
            <a:r>
              <a:rPr lang="ko-KR" altLang="en-US" b="1" dirty="0" err="1"/>
              <a:t>libswscale-dev</a:t>
            </a:r>
            <a:r>
              <a:rPr lang="ko-KR" altLang="en-US" b="1" dirty="0"/>
              <a:t> </a:t>
            </a:r>
            <a:r>
              <a:rPr lang="ko-KR" altLang="en-US" b="1" dirty="0" err="1"/>
              <a:t>libv4l-dev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libxvidcore-dev</a:t>
            </a:r>
            <a:r>
              <a:rPr lang="ko-KR" altLang="en-US" b="1" dirty="0"/>
              <a:t> </a:t>
            </a:r>
            <a:r>
              <a:rPr lang="ko-KR" altLang="en-US" b="1" dirty="0" err="1"/>
              <a:t>libx264-dev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libfontconfig1-dev</a:t>
            </a:r>
            <a:r>
              <a:rPr lang="ko-KR" altLang="en-US" b="1" dirty="0"/>
              <a:t> </a:t>
            </a:r>
            <a:r>
              <a:rPr lang="ko-KR" altLang="en-US" b="1" dirty="0" err="1"/>
              <a:t>libcairo2-dev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libgdk-pixbuf2.0-dev</a:t>
            </a:r>
            <a:r>
              <a:rPr lang="ko-KR" altLang="en-US" b="1" dirty="0"/>
              <a:t> </a:t>
            </a:r>
            <a:r>
              <a:rPr lang="ko-KR" altLang="en-US" b="1" dirty="0" err="1"/>
              <a:t>libpango1.0-dev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libgtk2.0-dev</a:t>
            </a:r>
            <a:r>
              <a:rPr lang="ko-KR" altLang="en-US" b="1" dirty="0"/>
              <a:t> </a:t>
            </a:r>
            <a:r>
              <a:rPr lang="ko-KR" altLang="en-US" b="1" dirty="0" err="1"/>
              <a:t>libgtk</a:t>
            </a:r>
            <a:r>
              <a:rPr lang="ko-KR" altLang="en-US" b="1" dirty="0"/>
              <a:t>-3-</a:t>
            </a:r>
            <a:r>
              <a:rPr lang="ko-KR" altLang="en-US" b="1" dirty="0" err="1"/>
              <a:t>dev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libatlas-base-dev</a:t>
            </a:r>
            <a:r>
              <a:rPr lang="ko-KR" altLang="en-US" b="1" dirty="0"/>
              <a:t> </a:t>
            </a:r>
            <a:r>
              <a:rPr lang="ko-KR" altLang="en-US" b="1" dirty="0" err="1"/>
              <a:t>gfortran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libhdf5-dev</a:t>
            </a:r>
            <a:r>
              <a:rPr lang="ko-KR" altLang="en-US" b="1" dirty="0"/>
              <a:t> </a:t>
            </a:r>
            <a:r>
              <a:rPr lang="ko-KR" altLang="en-US" b="1" dirty="0" err="1"/>
              <a:t>libhdf5-serial-dev</a:t>
            </a:r>
            <a:r>
              <a:rPr lang="ko-KR" altLang="en-US" b="1" dirty="0"/>
              <a:t> </a:t>
            </a:r>
            <a:r>
              <a:rPr lang="ko-KR" altLang="en-US" b="1" dirty="0" err="1"/>
              <a:t>libhdf5</a:t>
            </a:r>
            <a:r>
              <a:rPr lang="ko-KR" altLang="en-US" b="1" dirty="0"/>
              <a:t>-103 -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sudo</a:t>
            </a:r>
            <a:r>
              <a:rPr lang="ko-KR" altLang="en-US" b="1" dirty="0"/>
              <a:t> </a:t>
            </a:r>
            <a:r>
              <a:rPr lang="ko-KR" altLang="en-US" b="1" dirty="0" err="1"/>
              <a:t>apt-get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python3-pyqt5</a:t>
            </a:r>
            <a:r>
              <a:rPr lang="ko-KR" altLang="en-US" b="1" dirty="0"/>
              <a:t> -</a:t>
            </a:r>
            <a:r>
              <a:rPr lang="ko-KR" altLang="en-US" b="1" dirty="0" err="1"/>
              <a:t>y</a:t>
            </a:r>
            <a:endParaRPr lang="ko-KR" altLang="en-US" b="1" dirty="0"/>
          </a:p>
          <a:p>
            <a:r>
              <a:rPr lang="ko-KR" altLang="en-US" b="1" dirty="0" err="1"/>
              <a:t>pip3</a:t>
            </a:r>
            <a:r>
              <a:rPr lang="ko-KR" altLang="en-US" b="1" dirty="0"/>
              <a:t> </a:t>
            </a:r>
            <a:r>
              <a:rPr lang="ko-KR" altLang="en-US" b="1" dirty="0" err="1"/>
              <a:t>install</a:t>
            </a:r>
            <a:r>
              <a:rPr lang="ko-KR" altLang="en-US" b="1" dirty="0"/>
              <a:t> </a:t>
            </a:r>
            <a:r>
              <a:rPr lang="ko-KR" altLang="en-US" b="1" dirty="0" err="1"/>
              <a:t>imutils</a:t>
            </a:r>
            <a:endParaRPr lang="en-US" altLang="ko-KR" b="1" dirty="0"/>
          </a:p>
          <a:p>
            <a:r>
              <a:rPr lang="en-US" altLang="ko-KR" b="1" dirty="0" err="1"/>
              <a:t>pip3</a:t>
            </a:r>
            <a:r>
              <a:rPr lang="en-US" altLang="ko-KR" b="1" dirty="0"/>
              <a:t> install </a:t>
            </a:r>
            <a:r>
              <a:rPr lang="en-US" altLang="ko-KR" b="1" dirty="0" err="1"/>
              <a:t>opencv</a:t>
            </a:r>
            <a:r>
              <a:rPr lang="en-US" altLang="ko-KR" b="1" dirty="0"/>
              <a:t>-</a:t>
            </a:r>
            <a:r>
              <a:rPr lang="en-US" altLang="ko-KR" b="1" dirty="0" err="1"/>
              <a:t>contrib</a:t>
            </a:r>
            <a:r>
              <a:rPr lang="en-US" altLang="ko-KR" b="1" dirty="0"/>
              <a:t>-python==4.7.0.72</a:t>
            </a:r>
            <a:endParaRPr lang="en-US" altLang="ko-KR" b="1" dirty="0">
              <a:cs typeface="굴림"/>
              <a:sym typeface="굴림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E5D5A2-629F-43DE-B454-7F97002F3F94}"/>
              </a:ext>
            </a:extLst>
          </p:cNvPr>
          <p:cNvSpPr txBox="1"/>
          <p:nvPr/>
        </p:nvSpPr>
        <p:spPr>
          <a:xfrm>
            <a:off x="92293" y="6156732"/>
            <a:ext cx="11423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복사 붙여넣기가 안된다면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다음 링크를 참고하자</a:t>
            </a:r>
            <a:r>
              <a:rPr lang="en-US" altLang="ko-KR" sz="1600" b="1" dirty="0"/>
              <a:t>.</a:t>
            </a:r>
          </a:p>
          <a:p>
            <a:r>
              <a:rPr lang="en-US" altLang="ko-KR" sz="1600" dirty="0">
                <a:hlinkClick r:id="rId3"/>
              </a:rPr>
              <a:t>https://gist.github.com/mincoding1/89343a1f6e5d9defa6f281c4f944798a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6952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sz="quarter" idx="10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Python </a:t>
            </a:r>
            <a:r>
              <a:rPr lang="ko-KR" altLang="en-US" dirty="0">
                <a:cs typeface="굴림"/>
                <a:sym typeface="굴림"/>
              </a:rPr>
              <a:t>실행 후 다음과 같이 입력한다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&gt; import </a:t>
            </a:r>
            <a:r>
              <a:rPr lang="en-US" altLang="ko-KR" dirty="0" err="1">
                <a:cs typeface="굴림"/>
                <a:sym typeface="굴림"/>
              </a:rPr>
              <a:t>cv2</a:t>
            </a:r>
            <a:endParaRPr lang="en-US" altLang="ko-KR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&gt; </a:t>
            </a:r>
            <a:r>
              <a:rPr lang="en-US" altLang="ko-KR" dirty="0" err="1">
                <a:cs typeface="굴림"/>
                <a:sym typeface="굴림"/>
              </a:rPr>
              <a:t>cv2</a:t>
            </a:r>
            <a:r>
              <a:rPr lang="en-US" altLang="ko-KR" dirty="0">
                <a:cs typeface="굴림"/>
                <a:sym typeface="굴림"/>
              </a:rPr>
              <a:t>.__version__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 err="1">
                <a:solidFill>
                  <a:srgbClr val="FF0000"/>
                </a:solidFill>
                <a:cs typeface="굴림"/>
                <a:sym typeface="굴림"/>
              </a:rPr>
              <a:t>출력결과</a:t>
            </a:r>
            <a:r>
              <a:rPr lang="ko-KR" altLang="en-US" dirty="0">
                <a:solidFill>
                  <a:srgbClr val="FF0000"/>
                </a:solidFill>
                <a:cs typeface="굴림"/>
                <a:sym typeface="굴림"/>
              </a:rPr>
              <a:t> 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: ‘4.7.0’ </a:t>
            </a:r>
            <a:r>
              <a:rPr lang="ko-KR" altLang="en-US" dirty="0">
                <a:solidFill>
                  <a:srgbClr val="FF0000"/>
                </a:solidFill>
                <a:cs typeface="굴림"/>
                <a:sym typeface="굴림"/>
              </a:rPr>
              <a:t>나오면 설치 성공</a:t>
            </a:r>
            <a:endParaRPr lang="en-US" altLang="ko-KR" dirty="0">
              <a:solidFill>
                <a:srgbClr val="FF0000"/>
              </a:solidFill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8117F91-BEC5-4CCB-A8E3-6FBECE694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34549"/>
            <a:ext cx="8269485" cy="553999"/>
          </a:xfrm>
        </p:spPr>
        <p:txBody>
          <a:bodyPr>
            <a:normAutofit/>
          </a:bodyPr>
          <a:lstStyle/>
          <a:p>
            <a:r>
              <a:rPr lang="en-US" altLang="ko-KR" dirty="0"/>
              <a:t>OpenCV </a:t>
            </a:r>
            <a:r>
              <a:rPr lang="ko-KR" altLang="en-US" dirty="0"/>
              <a:t>테스트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526" y="3538066"/>
            <a:ext cx="9531923" cy="212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0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229337" y="3159125"/>
            <a:ext cx="5764192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임베디드 </a:t>
            </a:r>
            <a:r>
              <a:rPr lang="en-US" altLang="ko-KR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425229795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데이터들을 정보로 가공</a:t>
            </a:r>
            <a:r>
              <a:rPr lang="en-US" altLang="ko-KR">
                <a:cs typeface="굴림"/>
                <a:sym typeface="굴림"/>
              </a:rPr>
              <a:t> </a:t>
            </a:r>
            <a:r>
              <a:rPr lang="ko-KR" altLang="en-US">
                <a:cs typeface="굴림"/>
                <a:sym typeface="굴림"/>
              </a:rPr>
              <a:t>후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시각적으로 쉽게 비교를 할 수 있도록 하는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가시적인 표현 방법을 뜻한다</a:t>
            </a:r>
            <a:r>
              <a:rPr lang="en-US" altLang="ko-KR">
                <a:cs typeface="굴림"/>
                <a:sym typeface="굴림"/>
              </a:rPr>
              <a:t>.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Data Visualization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1034" name="Picture 10" descr="5: Web Logs from Apache Web Server | Download Scientific Diagram">
            <a:extLst>
              <a:ext uri="{FF2B5EF4-FFF2-40B4-BE49-F238E27FC236}">
                <a16:creationId xmlns:a16="http://schemas.microsoft.com/office/drawing/2014/main" id="{6861E947-DBCE-4FD8-BE8E-ADBBCD840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19" y="3003259"/>
            <a:ext cx="4460794" cy="248754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n API latency graph | Graphing, Chart, Networking">
            <a:extLst>
              <a:ext uri="{FF2B5EF4-FFF2-40B4-BE49-F238E27FC236}">
                <a16:creationId xmlns:a16="http://schemas.microsoft.com/office/drawing/2014/main" id="{6F4E8563-F59F-43C3-B2D0-9953BA5C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064" y="2819341"/>
            <a:ext cx="4431117" cy="265867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4CEDEC1D-1B96-4BEB-9E37-5632C6BEBFA8}"/>
              </a:ext>
            </a:extLst>
          </p:cNvPr>
          <p:cNvSpPr/>
          <p:nvPr/>
        </p:nvSpPr>
        <p:spPr>
          <a:xfrm>
            <a:off x="5511567" y="3674377"/>
            <a:ext cx="1223188" cy="132546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5ED88B7-0EFC-55ED-526E-3840AD030601}"/>
              </a:ext>
            </a:extLst>
          </p:cNvPr>
          <p:cNvGrpSpPr/>
          <p:nvPr/>
        </p:nvGrpSpPr>
        <p:grpSpPr>
          <a:xfrm>
            <a:off x="4449504" y="2197051"/>
            <a:ext cx="2124126" cy="1128708"/>
            <a:chOff x="5534850" y="2170829"/>
            <a:chExt cx="5939606" cy="3093545"/>
          </a:xfrm>
        </p:grpSpPr>
        <p:pic>
          <p:nvPicPr>
            <p:cNvPr id="4" name="Picture 2" descr="주)세메스 - 반도체 장비 신규 디자인 출시">
              <a:extLst>
                <a:ext uri="{FF2B5EF4-FFF2-40B4-BE49-F238E27FC236}">
                  <a16:creationId xmlns:a16="http://schemas.microsoft.com/office/drawing/2014/main" id="{F95DEF4F-1ACF-618C-E759-FFA10A01F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4850" y="2170829"/>
              <a:ext cx="5939606" cy="30935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C8BE454-6BDD-1BA3-77C2-C035274CF1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30492" y="2344424"/>
              <a:ext cx="1571844" cy="571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69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성능 측정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en-US" altLang="ko-KR">
                <a:cs typeface="굴림"/>
                <a:sym typeface="굴림"/>
              </a:rPr>
              <a:t>Fimware </a:t>
            </a:r>
            <a:r>
              <a:rPr lang="ko-KR" altLang="en-US">
                <a:cs typeface="굴림"/>
                <a:sym typeface="굴림"/>
              </a:rPr>
              <a:t>별 </a:t>
            </a:r>
            <a:r>
              <a:rPr lang="en-US" altLang="ko-KR">
                <a:cs typeface="굴림"/>
                <a:sym typeface="굴림"/>
              </a:rPr>
              <a:t>Latency </a:t>
            </a:r>
            <a:r>
              <a:rPr lang="ko-KR" altLang="en-US">
                <a:cs typeface="굴림"/>
                <a:sym typeface="굴림"/>
              </a:rPr>
              <a:t>분석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경쟁사별 </a:t>
            </a:r>
            <a:r>
              <a:rPr lang="en-US" altLang="ko-KR">
                <a:cs typeface="굴림"/>
                <a:sym typeface="굴림"/>
              </a:rPr>
              <a:t>Latency </a:t>
            </a:r>
            <a:r>
              <a:rPr lang="ko-KR" altLang="en-US">
                <a:cs typeface="굴림"/>
                <a:sym typeface="굴림"/>
              </a:rPr>
              <a:t>분석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Test / </a:t>
            </a:r>
            <a:r>
              <a:rPr lang="ko-KR" altLang="en-US">
                <a:cs typeface="굴림"/>
                <a:sym typeface="굴림"/>
              </a:rPr>
              <a:t>모니터링 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en-US" altLang="ko-KR">
                <a:cs typeface="굴림"/>
                <a:sym typeface="굴림"/>
              </a:rPr>
              <a:t>Data </a:t>
            </a:r>
            <a:r>
              <a:rPr lang="ko-KR" altLang="en-US">
                <a:cs typeface="굴림"/>
                <a:sym typeface="굴림"/>
              </a:rPr>
              <a:t>값이 튀는 지점 분포 확인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en-US" altLang="ko-KR">
                <a:cs typeface="굴림"/>
                <a:sym typeface="굴림"/>
              </a:rPr>
              <a:t>Latency </a:t>
            </a:r>
            <a:r>
              <a:rPr lang="ko-KR" altLang="en-US">
                <a:cs typeface="굴림"/>
                <a:sym typeface="굴림"/>
              </a:rPr>
              <a:t>튀는 지점 모니터링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장비 관리용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센서로 부터 나온 </a:t>
            </a:r>
            <a:r>
              <a:rPr lang="en-US" altLang="ko-KR">
                <a:cs typeface="굴림"/>
                <a:sym typeface="굴림"/>
              </a:rPr>
              <a:t>Log Data</a:t>
            </a:r>
          </a:p>
          <a:p>
            <a:pPr marL="457200" indent="-457200">
              <a:lnSpc>
                <a:spcPct val="100000"/>
              </a:lnSpc>
              <a:buAutoNum type="arabicPeriod"/>
              <a:defRPr sz="2400"/>
            </a:pP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임베디드에서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Data Visualization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시나리오</a:t>
            </a:r>
          </a:p>
        </p:txBody>
      </p:sp>
      <p:pic>
        <p:nvPicPr>
          <p:cNvPr id="4098" name="Picture 2" descr="performance - Does any open source I/O benchmarking tool support ...">
            <a:extLst>
              <a:ext uri="{FF2B5EF4-FFF2-40B4-BE49-F238E27FC236}">
                <a16:creationId xmlns:a16="http://schemas.microsoft.com/office/drawing/2014/main" id="{4DC48275-106B-4582-B5D0-F801B4A11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53" y="2283350"/>
            <a:ext cx="6339080" cy="297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128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Visualization</a:t>
            </a:r>
            <a:r>
              <a:rPr lang="ko-KR" altLang="en-US">
                <a:cs typeface="굴림"/>
                <a:sym typeface="굴림"/>
              </a:rPr>
              <a:t>의 두 가지 모습</a:t>
            </a: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Data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Visualization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목표와 실제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1B70CAB2-BA94-49B2-8FCB-91171050518C}"/>
              </a:ext>
            </a:extLst>
          </p:cNvPr>
          <p:cNvSpPr/>
          <p:nvPr/>
        </p:nvSpPr>
        <p:spPr>
          <a:xfrm>
            <a:off x="4184039" y="2751954"/>
            <a:ext cx="2334207" cy="1016328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F57787AD-E749-4F9E-A53C-AB3B67F785D2}"/>
              </a:ext>
            </a:extLst>
          </p:cNvPr>
          <p:cNvSpPr/>
          <p:nvPr/>
        </p:nvSpPr>
        <p:spPr>
          <a:xfrm>
            <a:off x="4966286" y="4203511"/>
            <a:ext cx="2407638" cy="1016328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28B1023-D65C-49F6-A61A-530CD765A1A1}"/>
              </a:ext>
            </a:extLst>
          </p:cNvPr>
          <p:cNvSpPr/>
          <p:nvPr/>
        </p:nvSpPr>
        <p:spPr>
          <a:xfrm>
            <a:off x="7788099" y="3574673"/>
            <a:ext cx="2004968" cy="204717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원하는</a:t>
            </a:r>
            <a:endParaRPr lang="en-US" altLang="ko-KR" sz="1400"/>
          </a:p>
          <a:p>
            <a:pPr algn="ctr"/>
            <a:r>
              <a:rPr lang="ko-KR" altLang="en-US" sz="1400"/>
              <a:t>해당 데이터가</a:t>
            </a:r>
            <a:endParaRPr lang="en-US" altLang="ko-KR" sz="1400"/>
          </a:p>
          <a:p>
            <a:pPr algn="ctr"/>
            <a:r>
              <a:rPr lang="en-US" altLang="ko-KR" sz="1400"/>
              <a:t>Visualization</a:t>
            </a:r>
            <a:r>
              <a:rPr lang="ko-KR" altLang="en-US" sz="1400"/>
              <a:t>로</a:t>
            </a:r>
            <a:endParaRPr lang="en-US" altLang="ko-KR" sz="1400"/>
          </a:p>
          <a:p>
            <a:pPr algn="ctr"/>
            <a:r>
              <a:rPr lang="ko-KR" altLang="en-US" sz="1400"/>
              <a:t>나올때 까지 실험</a:t>
            </a:r>
            <a:endParaRPr lang="en-US" altLang="ko-KR" sz="14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5F5872B-A4DA-4E10-9931-79311958275B}"/>
              </a:ext>
            </a:extLst>
          </p:cNvPr>
          <p:cNvSpPr/>
          <p:nvPr/>
        </p:nvSpPr>
        <p:spPr>
          <a:xfrm>
            <a:off x="3050484" y="3628589"/>
            <a:ext cx="2004968" cy="204717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보고 </a:t>
            </a:r>
            <a:r>
              <a:rPr lang="en-US" altLang="ko-KR" sz="1400"/>
              <a:t>/ </a:t>
            </a:r>
            <a:r>
              <a:rPr lang="ko-KR" altLang="en-US" sz="1400"/>
              <a:t>고객용 </a:t>
            </a:r>
            <a:endParaRPr lang="en-US" altLang="ko-KR" sz="1400"/>
          </a:p>
          <a:p>
            <a:pPr algn="ctr"/>
            <a:r>
              <a:rPr lang="ko-KR" altLang="en-US" sz="1400"/>
              <a:t>설득</a:t>
            </a:r>
            <a:r>
              <a:rPr lang="en-US" altLang="ko-KR" sz="1400"/>
              <a:t> / </a:t>
            </a:r>
            <a:r>
              <a:rPr lang="ko-KR" altLang="en-US" sz="1400"/>
              <a:t>제출용</a:t>
            </a:r>
            <a:br>
              <a:rPr lang="en-US" altLang="ko-KR" sz="1400"/>
            </a:br>
            <a:r>
              <a:rPr lang="ko-KR" altLang="en-US" sz="1400"/>
              <a:t>자료 필요</a:t>
            </a:r>
            <a:endParaRPr lang="en-US" altLang="ko-KR" sz="140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8706EA3-FC84-4438-8403-2F3C6CB7EEA0}"/>
              </a:ext>
            </a:extLst>
          </p:cNvPr>
          <p:cNvSpPr/>
          <p:nvPr/>
        </p:nvSpPr>
        <p:spPr>
          <a:xfrm>
            <a:off x="2285488" y="2156336"/>
            <a:ext cx="2004968" cy="20471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/>
              <a:t>Data Visualization</a:t>
            </a:r>
          </a:p>
          <a:p>
            <a:pPr algn="ctr"/>
            <a:r>
              <a:rPr lang="ko-KR" altLang="en-US" sz="1600" b="1"/>
              <a:t>을 통한</a:t>
            </a:r>
            <a:endParaRPr lang="en-US" altLang="ko-KR" sz="1600" b="1"/>
          </a:p>
          <a:p>
            <a:pPr algn="ctr"/>
            <a:r>
              <a:rPr lang="ko-KR" altLang="en-US" sz="1600" b="1">
                <a:solidFill>
                  <a:schemeClr val="accent2"/>
                </a:solidFill>
              </a:rPr>
              <a:t>이상 감지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0D83230-66C6-46BC-97DA-AC1BCED2EFC2}"/>
              </a:ext>
            </a:extLst>
          </p:cNvPr>
          <p:cNvSpPr/>
          <p:nvPr/>
        </p:nvSpPr>
        <p:spPr>
          <a:xfrm>
            <a:off x="6767753" y="2156336"/>
            <a:ext cx="2004968" cy="2047175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/>
              <a:t>분석 및 </a:t>
            </a:r>
            <a:br>
              <a:rPr lang="en-US" altLang="ko-KR" sz="1400" b="1"/>
            </a:br>
            <a:r>
              <a:rPr lang="ko-KR" altLang="en-US" sz="1400" b="1"/>
              <a:t>디버깅 시작</a:t>
            </a:r>
            <a:endParaRPr lang="en-US" altLang="ko-KR" sz="1400" b="1"/>
          </a:p>
          <a:p>
            <a:pPr algn="ctr"/>
            <a:endParaRPr lang="en-US" altLang="ko-KR" sz="1400" b="1"/>
          </a:p>
          <a:p>
            <a:pPr algn="ctr"/>
            <a:r>
              <a:rPr lang="en-US" altLang="ko-KR" sz="1400" b="1"/>
              <a:t>Visualization</a:t>
            </a:r>
            <a:r>
              <a:rPr lang="ko-KR" altLang="en-US" sz="1400" b="1"/>
              <a:t>으로 결과 확인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279626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</p:spPr>
        <p:txBody>
          <a:bodyPr>
            <a:normAutofit/>
          </a:bodyPr>
          <a:lstStyle/>
          <a:p>
            <a:r>
              <a:rPr lang="ko-KR" altLang="en-US"/>
              <a:t>임베디드 </a:t>
            </a:r>
            <a:r>
              <a:rPr lang="en-US" altLang="ko-KR"/>
              <a:t>GUI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1976013" y="1099751"/>
            <a:ext cx="8582685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sz="4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&lt;</a:t>
            </a:r>
            <a:r>
              <a:rPr lang="ko-KR" altLang="en-US" sz="4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알림</a:t>
            </a:r>
            <a:r>
              <a:rPr lang="en-US" altLang="ko-KR" sz="4400" b="1" dirty="0">
                <a:latin typeface="궁서체" panose="02030609000101010101" pitchFamily="17" charset="-127"/>
                <a:ea typeface="궁서체" panose="02030609000101010101" pitchFamily="17" charset="-127"/>
              </a:rPr>
              <a:t>&gt;</a:t>
            </a:r>
          </a:p>
          <a:p>
            <a:pPr marL="285750" indent="-285750" algn="ctr">
              <a:buFontTx/>
              <a:buChar char="-"/>
            </a:pPr>
            <a:endParaRPr lang="en-US" altLang="ko-KR" sz="40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본 강의는 삼성 청년 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SW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아카데미의 </a:t>
            </a:r>
            <a:r>
              <a:rPr lang="ko-KR" altLang="en-US" sz="3200" dirty="0" err="1">
                <a:latin typeface="궁서체" panose="02030609000101010101" pitchFamily="17" charset="-127"/>
                <a:ea typeface="궁서체" panose="02030609000101010101" pitchFamily="17" charset="-127"/>
              </a:rPr>
              <a:t>컨텐츠로</a:t>
            </a:r>
            <a:endParaRPr lang="en-US" altLang="ko-KR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보안서약서에 의거하여</a:t>
            </a:r>
            <a:endParaRPr lang="en-US" altLang="ko-KR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강의 내용을 어떠한 사유로도 임의로 복사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촬영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녹음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복제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보관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전송하거나 </a:t>
            </a:r>
            <a:endParaRPr lang="en-US" altLang="ko-KR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허가 받지 않은 저장매체를 </a:t>
            </a:r>
            <a:endParaRPr lang="en-US" altLang="ko-KR" sz="32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pPr algn="ctr"/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이용한 보관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제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3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자에게 누설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 </a:t>
            </a:r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공개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,</a:t>
            </a:r>
          </a:p>
          <a:p>
            <a:pPr algn="ctr"/>
            <a:r>
              <a:rPr lang="ko-KR" altLang="en-US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또는 사용하는 등의 행위를 금합니다</a:t>
            </a:r>
            <a:r>
              <a:rPr lang="en-US" altLang="ko-KR" sz="3200" dirty="0">
                <a:latin typeface="궁서체" panose="02030609000101010101" pitchFamily="17" charset="-127"/>
                <a:ea typeface="궁서체" panose="02030609000101010101" pitchFamily="17" charset="-127"/>
              </a:rPr>
              <a:t>.</a:t>
            </a:r>
            <a:endParaRPr lang="en-US" altLang="ko-KR" sz="28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en-US" altLang="ko-KR" sz="2800" dirty="0">
              <a:latin typeface="궁서체" panose="02030609000101010101" pitchFamily="17" charset="-127"/>
              <a:ea typeface="궁서체" panose="02030609000101010101" pitchFamily="17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16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Dimiter Toshkov wins World Data Visualization Prize - Leiden ...">
            <a:extLst>
              <a:ext uri="{FF2B5EF4-FFF2-40B4-BE49-F238E27FC236}">
                <a16:creationId xmlns:a16="http://schemas.microsoft.com/office/drawing/2014/main" id="{EB86AD6A-CF23-4EC5-A199-D7C219DA8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4688" y="3301332"/>
            <a:ext cx="5464029" cy="30550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Art Level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20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Data Visualization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예시</a:t>
            </a:r>
          </a:p>
        </p:txBody>
      </p:sp>
      <p:pic>
        <p:nvPicPr>
          <p:cNvPr id="2054" name="Picture 6" descr="Data Visualization Examples in Pyramid">
            <a:extLst>
              <a:ext uri="{FF2B5EF4-FFF2-40B4-BE49-F238E27FC236}">
                <a16:creationId xmlns:a16="http://schemas.microsoft.com/office/drawing/2014/main" id="{61884EE2-8877-48B2-AD54-298F0E6F6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823" y="1563958"/>
            <a:ext cx="2159015" cy="13968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celo Palladino on Twitter: &quot;Playing with graph database and ...">
            <a:extLst>
              <a:ext uri="{FF2B5EF4-FFF2-40B4-BE49-F238E27FC236}">
                <a16:creationId xmlns:a16="http://schemas.microsoft.com/office/drawing/2014/main" id="{249CE9FE-696D-483E-9B72-D39A10AB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871" y="1563958"/>
            <a:ext cx="2478189" cy="13939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Big Data Visualization: Use Cases and Techniques">
            <a:extLst>
              <a:ext uri="{FF2B5EF4-FFF2-40B4-BE49-F238E27FC236}">
                <a16:creationId xmlns:a16="http://schemas.microsoft.com/office/drawing/2014/main" id="{C97347F2-9E3A-4C8F-804F-C6ECB5B93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88" y="1558027"/>
            <a:ext cx="2396440" cy="140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 Data Visualization Adventure - Towards Data Science">
            <a:extLst>
              <a:ext uri="{FF2B5EF4-FFF2-40B4-BE49-F238E27FC236}">
                <a16:creationId xmlns:a16="http://schemas.microsoft.com/office/drawing/2014/main" id="{7284306D-0D18-496D-938E-22432B34C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3" y="3282116"/>
            <a:ext cx="4264786" cy="305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5DA3D4C-0B5F-4E93-9CD7-B35D0BCC3C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5842" y="1558027"/>
            <a:ext cx="2159015" cy="14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551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Data </a:t>
            </a:r>
            <a:r>
              <a:rPr lang="ko-KR" altLang="en-US">
                <a:cs typeface="굴림"/>
                <a:sym typeface="굴림"/>
              </a:rPr>
              <a:t>분석 후 그래프로 가시화</a:t>
            </a: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21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Data Visualization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의 예시</a:t>
            </a:r>
          </a:p>
        </p:txBody>
      </p:sp>
      <p:pic>
        <p:nvPicPr>
          <p:cNvPr id="3074" name="Picture 2" descr="PowerPoint 프레젠테이션">
            <a:extLst>
              <a:ext uri="{FF2B5EF4-FFF2-40B4-BE49-F238E27FC236}">
                <a16:creationId xmlns:a16="http://schemas.microsoft.com/office/drawing/2014/main" id="{7A99C692-8E16-4759-A520-AC8228670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589" y="4766469"/>
            <a:ext cx="2213240" cy="132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행정안전부">
            <a:extLst>
              <a:ext uri="{FF2B5EF4-FFF2-40B4-BE49-F238E27FC236}">
                <a16:creationId xmlns:a16="http://schemas.microsoft.com/office/drawing/2014/main" id="{2CC2D59C-94EB-428D-A3FB-34E20E52F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514" y="4294729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biqLog life log visualization of three days of data for a single ...">
            <a:extLst>
              <a:ext uri="{FF2B5EF4-FFF2-40B4-BE49-F238E27FC236}">
                <a16:creationId xmlns:a16="http://schemas.microsoft.com/office/drawing/2014/main" id="{450B5606-4DA9-47DC-A3FE-53960A29E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1"/>
          <a:stretch/>
        </p:blipFill>
        <p:spPr bwMode="auto">
          <a:xfrm>
            <a:off x="896225" y="1925346"/>
            <a:ext cx="5450700" cy="205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08EA8C4-F128-49D6-A7ED-A50844FFB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30" y="1925346"/>
            <a:ext cx="4418555" cy="411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262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임베디드 개발자는 직접 </a:t>
            </a:r>
            <a:r>
              <a:rPr lang="en-US" altLang="ko-KR">
                <a:cs typeface="굴림"/>
                <a:sym typeface="굴림"/>
              </a:rPr>
              <a:t>Log</a:t>
            </a:r>
            <a:r>
              <a:rPr lang="ko-KR" altLang="en-US">
                <a:cs typeface="굴림"/>
                <a:sym typeface="굴림"/>
              </a:rPr>
              <a:t>를 생성 해 주어야 한다</a:t>
            </a:r>
            <a:r>
              <a:rPr lang="en-US" altLang="ko-KR">
                <a:cs typeface="굴림"/>
                <a:sym typeface="굴림"/>
              </a:rPr>
              <a:t>.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22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임베디드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Data Visualization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과정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8BF7D811-1118-4A4F-9E3C-43648B728D1E}"/>
              </a:ext>
            </a:extLst>
          </p:cNvPr>
          <p:cNvSpPr/>
          <p:nvPr/>
        </p:nvSpPr>
        <p:spPr>
          <a:xfrm>
            <a:off x="3474808" y="2087432"/>
            <a:ext cx="1922505" cy="1922505"/>
          </a:xfrm>
          <a:prstGeom prst="ellips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Log Data </a:t>
            </a:r>
            <a:r>
              <a:rPr lang="ko-KR" altLang="en-US" sz="2000" b="1"/>
              <a:t>전달</a:t>
            </a:r>
            <a:endParaRPr lang="en-US" altLang="ko-KR" sz="2000" b="1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FC906AB-DD17-42FA-BA4D-890FA30939A5}"/>
              </a:ext>
            </a:extLst>
          </p:cNvPr>
          <p:cNvSpPr/>
          <p:nvPr/>
        </p:nvSpPr>
        <p:spPr>
          <a:xfrm>
            <a:off x="6564504" y="2087432"/>
            <a:ext cx="1922505" cy="192250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Parsing</a:t>
            </a:r>
            <a:endParaRPr lang="ko-KR" altLang="en-US" sz="2000" b="1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8769DBC-9FFC-43AE-B99F-C836D90051AD}"/>
              </a:ext>
            </a:extLst>
          </p:cNvPr>
          <p:cNvSpPr/>
          <p:nvPr/>
        </p:nvSpPr>
        <p:spPr>
          <a:xfrm>
            <a:off x="9783180" y="2087432"/>
            <a:ext cx="1922505" cy="1922505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Data</a:t>
            </a:r>
          </a:p>
          <a:p>
            <a:pPr algn="ctr"/>
            <a:r>
              <a:rPr lang="en-US" altLang="ko-KR" sz="1400" b="1"/>
              <a:t>Visualization</a:t>
            </a:r>
            <a:endParaRPr lang="ko-KR" altLang="en-US" sz="1400" b="1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B892400-DDB8-424D-BE07-B9B6DFAE4983}"/>
              </a:ext>
            </a:extLst>
          </p:cNvPr>
          <p:cNvSpPr/>
          <p:nvPr/>
        </p:nvSpPr>
        <p:spPr>
          <a:xfrm>
            <a:off x="2516267" y="2677705"/>
            <a:ext cx="787715" cy="87922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826E7C9-1A15-4F60-9AF0-B5239F0FBDE0}"/>
              </a:ext>
            </a:extLst>
          </p:cNvPr>
          <p:cNvSpPr/>
          <p:nvPr/>
        </p:nvSpPr>
        <p:spPr>
          <a:xfrm>
            <a:off x="356998" y="2087432"/>
            <a:ext cx="1922505" cy="1922505"/>
          </a:xfrm>
          <a:prstGeom prst="ellipse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/>
              <a:t>Log Data </a:t>
            </a:r>
            <a:r>
              <a:rPr lang="ko-KR" altLang="en-US" sz="2000" b="1"/>
              <a:t>생성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708CD12-575D-45A4-AAF2-6F6D33966610}"/>
              </a:ext>
            </a:extLst>
          </p:cNvPr>
          <p:cNvSpPr/>
          <p:nvPr/>
        </p:nvSpPr>
        <p:spPr>
          <a:xfrm>
            <a:off x="5574236" y="2677705"/>
            <a:ext cx="787715" cy="87922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68DA7BF-F291-4D07-BD30-065BD674FFA9}"/>
              </a:ext>
            </a:extLst>
          </p:cNvPr>
          <p:cNvSpPr/>
          <p:nvPr/>
        </p:nvSpPr>
        <p:spPr>
          <a:xfrm>
            <a:off x="8717825" y="2677705"/>
            <a:ext cx="787715" cy="879228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AFD4DB-E167-462D-9532-E168D5A0731A}"/>
              </a:ext>
            </a:extLst>
          </p:cNvPr>
          <p:cNvSpPr txBox="1"/>
          <p:nvPr/>
        </p:nvSpPr>
        <p:spPr>
          <a:xfrm>
            <a:off x="629174" y="4113783"/>
            <a:ext cx="16503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방식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printf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UART</a:t>
            </a:r>
          </a:p>
          <a:p>
            <a:endParaRPr lang="en-US" altLang="ko-KR" sz="1600" dirty="0"/>
          </a:p>
          <a:p>
            <a:r>
              <a:rPr lang="en-US" altLang="ko-KR" sz="1600" dirty="0"/>
              <a:t>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Kernel</a:t>
            </a:r>
            <a:r>
              <a:rPr lang="ko-KR" altLang="en-US" sz="1600" dirty="0"/>
              <a:t> </a:t>
            </a:r>
            <a:r>
              <a:rPr lang="en-US" altLang="ko-KR" sz="1600" dirty="0"/>
              <a:t>Log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C53D90-0AC7-470B-B914-7294BFE3C92E}"/>
              </a:ext>
            </a:extLst>
          </p:cNvPr>
          <p:cNvSpPr txBox="1"/>
          <p:nvPr/>
        </p:nvSpPr>
        <p:spPr>
          <a:xfrm>
            <a:off x="3339573" y="4113783"/>
            <a:ext cx="2234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압축 </a:t>
            </a:r>
            <a:r>
              <a:rPr lang="en-US" altLang="ko-KR" sz="1600" dirty="0"/>
              <a:t>or 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SD Card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SAMBA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NFS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SQL</a:t>
            </a:r>
            <a:endParaRPr lang="ko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68834-C962-4C8A-93A7-3D9AD967A496}"/>
              </a:ext>
            </a:extLst>
          </p:cNvPr>
          <p:cNvSpPr txBox="1"/>
          <p:nvPr/>
        </p:nvSpPr>
        <p:spPr>
          <a:xfrm>
            <a:off x="6570699" y="4113783"/>
            <a:ext cx="2234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직접 파싱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JSON / XML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A1D9C4-7487-4D0E-9612-8F6DB29EB619}"/>
              </a:ext>
            </a:extLst>
          </p:cNvPr>
          <p:cNvSpPr txBox="1"/>
          <p:nvPr/>
        </p:nvSpPr>
        <p:spPr>
          <a:xfrm>
            <a:off x="9801825" y="4113783"/>
            <a:ext cx="2295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Qt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C# / MFC</a:t>
            </a:r>
            <a:br>
              <a:rPr lang="en-US" altLang="ko-KR"/>
            </a:br>
            <a:r>
              <a:rPr lang="en-US" altLang="ko-KR"/>
              <a:t>UI </a:t>
            </a:r>
            <a:r>
              <a:rPr lang="ko-KR" altLang="en-US"/>
              <a:t>컨트롤 구입</a:t>
            </a:r>
            <a:endParaRPr lang="en-US" altLang="ko-K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/>
              <a:t>GUI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466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229337" y="3159125"/>
            <a:ext cx="5764192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Numpy</a:t>
            </a:r>
            <a:endParaRPr lang="ko-KR" altLang="en-US" sz="3200" b="1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29224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E984F4-77D8-4607-B361-56C515D8630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Python </a:t>
            </a:r>
            <a:r>
              <a:rPr lang="ko-KR" altLang="en-US" dirty="0"/>
              <a:t>기반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분석시</a:t>
            </a:r>
            <a:r>
              <a:rPr lang="ko-KR" altLang="en-US" dirty="0"/>
              <a:t> 자주 사용되는 기초 라이브러리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>
                <a:hlinkClick r:id="rId3"/>
              </a:rPr>
              <a:t>https://numpy.org/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대규모 행렬 </a:t>
            </a:r>
            <a:r>
              <a:rPr lang="en-US" altLang="ko-KR" dirty="0"/>
              <a:t>/ </a:t>
            </a:r>
            <a:r>
              <a:rPr lang="ko-KR" altLang="en-US" dirty="0"/>
              <a:t>고속 연산에 쓰인다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타 </a:t>
            </a:r>
            <a:r>
              <a:rPr lang="en-US" altLang="ko-KR" dirty="0"/>
              <a:t>Library</a:t>
            </a:r>
            <a:r>
              <a:rPr lang="ko-KR" altLang="en-US" dirty="0"/>
              <a:t>의 기본 </a:t>
            </a:r>
            <a:r>
              <a:rPr lang="en-US" altLang="ko-KR" dirty="0"/>
              <a:t>Library</a:t>
            </a:r>
            <a:r>
              <a:rPr lang="ko-KR" altLang="en-US" dirty="0"/>
              <a:t>로 쓰인다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Matplotlib : Visualization</a:t>
            </a:r>
          </a:p>
          <a:p>
            <a:pPr lvl="1"/>
            <a:r>
              <a:rPr lang="en-US" altLang="ko-KR" dirty="0"/>
              <a:t>OpenCV : </a:t>
            </a:r>
            <a:r>
              <a:rPr lang="ko-KR" altLang="en-US" dirty="0"/>
              <a:t>영상처리</a:t>
            </a:r>
            <a:endParaRPr lang="en-US" altLang="ko-KR" dirty="0"/>
          </a:p>
          <a:p>
            <a:pPr lvl="1"/>
            <a:r>
              <a:rPr lang="en-US" altLang="ko-KR" dirty="0"/>
              <a:t>Pandas : </a:t>
            </a:r>
            <a:r>
              <a:rPr lang="ko-KR" altLang="en-US" dirty="0"/>
              <a:t>데이터 분석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06340E-F211-4453-82EF-626F9EDE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F686364-B6F8-4638-8E1A-FA0F568544FD}"/>
              </a:ext>
            </a:extLst>
          </p:cNvPr>
          <p:cNvSpPr/>
          <p:nvPr/>
        </p:nvSpPr>
        <p:spPr>
          <a:xfrm>
            <a:off x="2140449" y="5315939"/>
            <a:ext cx="7911101" cy="9814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matplot</a:t>
            </a:r>
            <a:r>
              <a:rPr lang="ko-KR" altLang="en-US"/>
              <a:t> </a:t>
            </a:r>
            <a:r>
              <a:rPr lang="en-US" altLang="ko-KR"/>
              <a:t>lib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opencv</a:t>
            </a:r>
            <a:r>
              <a:rPr lang="ko-KR" altLang="en-US"/>
              <a:t> </a:t>
            </a:r>
            <a:r>
              <a:rPr lang="en-US" altLang="ko-KR"/>
              <a:t>lib</a:t>
            </a:r>
            <a:r>
              <a:rPr lang="ko-KR" altLang="en-US"/>
              <a:t> 를 사용하기 위하여</a:t>
            </a:r>
            <a:endParaRPr lang="en-US" altLang="ko-KR"/>
          </a:p>
          <a:p>
            <a:pPr lvl="1" algn="ctr"/>
            <a:r>
              <a:rPr lang="en-US" altLang="ko-KR"/>
              <a:t>2</a:t>
            </a:r>
            <a:r>
              <a:rPr lang="ko-KR" altLang="en-US"/>
              <a:t>차원 배열 </a:t>
            </a:r>
            <a:r>
              <a:rPr lang="en-US" altLang="ko-KR"/>
              <a:t>(list)</a:t>
            </a:r>
            <a:r>
              <a:rPr lang="ko-KR" altLang="en-US"/>
              <a:t>가 아닌 </a:t>
            </a:r>
            <a:r>
              <a:rPr lang="en-US" altLang="ko-KR"/>
              <a:t>numpy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차원 배열 객체</a:t>
            </a:r>
            <a:r>
              <a:rPr lang="en-US" altLang="ko-KR"/>
              <a:t>(ndarray)</a:t>
            </a:r>
            <a:r>
              <a:rPr lang="ko-KR" altLang="en-US"/>
              <a:t>를 사용 </a:t>
            </a:r>
          </a:p>
        </p:txBody>
      </p:sp>
    </p:spTree>
    <p:extLst>
      <p:ext uri="{BB962C8B-B14F-4D97-AF65-F5344CB8AC3E}">
        <p14:creationId xmlns:p14="http://schemas.microsoft.com/office/powerpoint/2010/main" val="38711600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9B9CF28-F888-47FD-A6BC-BE68841BA8A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matplot</a:t>
            </a:r>
            <a:r>
              <a:rPr lang="ko-KR" altLang="en-US"/>
              <a:t> </a:t>
            </a:r>
            <a:r>
              <a:rPr lang="en-US" altLang="ko-KR"/>
              <a:t>lib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opencv</a:t>
            </a:r>
            <a:r>
              <a:rPr lang="ko-KR" altLang="en-US"/>
              <a:t> </a:t>
            </a:r>
            <a:r>
              <a:rPr lang="en-US" altLang="ko-KR"/>
              <a:t>lib</a:t>
            </a:r>
            <a:r>
              <a:rPr lang="ko-KR" altLang="en-US"/>
              <a:t> 를 사용하기 위하여</a:t>
            </a:r>
            <a:endParaRPr lang="en-US" altLang="ko-KR"/>
          </a:p>
          <a:p>
            <a:pPr lvl="1"/>
            <a:r>
              <a:rPr lang="en-US" altLang="ko-KR"/>
              <a:t>2</a:t>
            </a:r>
            <a:r>
              <a:rPr lang="ko-KR" altLang="en-US"/>
              <a:t>차원 배열 </a:t>
            </a:r>
            <a:r>
              <a:rPr lang="en-US" altLang="ko-KR"/>
              <a:t>(list)</a:t>
            </a:r>
            <a:r>
              <a:rPr lang="ko-KR" altLang="en-US"/>
              <a:t>가 아닌 </a:t>
            </a:r>
            <a:r>
              <a:rPr lang="en-US" altLang="ko-KR"/>
              <a:t>numpy</a:t>
            </a:r>
            <a:r>
              <a:rPr lang="ko-KR" altLang="en-US"/>
              <a:t>의 </a:t>
            </a:r>
            <a:r>
              <a:rPr lang="en-US" altLang="ko-KR"/>
              <a:t>2</a:t>
            </a:r>
            <a:r>
              <a:rPr lang="ko-KR" altLang="en-US"/>
              <a:t>차원 배열 객체</a:t>
            </a:r>
            <a:r>
              <a:rPr lang="en-US" altLang="ko-KR"/>
              <a:t>(ndarray)</a:t>
            </a:r>
            <a:r>
              <a:rPr lang="ko-KR" altLang="en-US"/>
              <a:t>를 사용 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AB8A722-3620-4021-A724-9BDFAFDF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</a:t>
            </a:r>
            <a:r>
              <a:rPr lang="ko-KR" altLang="en-US"/>
              <a:t>를 배우는 이유</a:t>
            </a:r>
          </a:p>
        </p:txBody>
      </p:sp>
      <p:pic>
        <p:nvPicPr>
          <p:cNvPr id="7" name="Picture 4" descr="수학] 행렬의 곱에 대한 생각 – 왜?에 초점을맞추어(1) — Steemit">
            <a:extLst>
              <a:ext uri="{FF2B5EF4-FFF2-40B4-BE49-F238E27FC236}">
                <a16:creationId xmlns:a16="http://schemas.microsoft.com/office/drawing/2014/main" id="{39F9F771-F8C4-41F3-A6BD-541A595E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838" y="3614861"/>
            <a:ext cx="3429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295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9C2ED5A7-2540-400A-AD7E-CCEC417680E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168" y="1137770"/>
            <a:ext cx="11757992" cy="5159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최신버전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en-US" altLang="ko-KR" dirty="0"/>
              <a:t>Python </a:t>
            </a:r>
            <a:r>
              <a:rPr lang="ko-KR" altLang="en-US" dirty="0"/>
              <a:t>버전이 최신이라면 </a:t>
            </a:r>
            <a:r>
              <a:rPr lang="en-US" altLang="ko-KR" dirty="0">
                <a:solidFill>
                  <a:srgbClr val="FF0000"/>
                </a:solidFill>
              </a:rPr>
              <a:t>1.23.4 </a:t>
            </a:r>
            <a:r>
              <a:rPr lang="ko-KR" altLang="en-US" dirty="0"/>
              <a:t>설치 가능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6922170-3FFF-4FE2-9610-11266C8F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설치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8AEF11D-18F4-8067-2140-CBC4E665C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615" y="3096386"/>
            <a:ext cx="8324770" cy="32010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00930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8D4CF0B7-0100-4817-864B-553D011CC7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n </a:t>
            </a:r>
            <a:r>
              <a:rPr lang="ko-KR" altLang="en-US"/>
              <a:t>차원 </a:t>
            </a:r>
            <a:r>
              <a:rPr lang="en-US" altLang="ko-KR"/>
              <a:t>Array</a:t>
            </a:r>
          </a:p>
          <a:p>
            <a:pPr lvl="1"/>
            <a:r>
              <a:rPr lang="ko-KR" altLang="en-US"/>
              <a:t>배열의 </a:t>
            </a:r>
            <a:r>
              <a:rPr lang="en-US" altLang="ko-KR"/>
              <a:t>2 </a:t>
            </a:r>
            <a:r>
              <a:rPr lang="ko-KR" altLang="en-US"/>
              <a:t>차원 </a:t>
            </a:r>
            <a:r>
              <a:rPr lang="en-US" altLang="ko-KR"/>
              <a:t>list </a:t>
            </a:r>
            <a:r>
              <a:rPr lang="ko-KR" altLang="en-US"/>
              <a:t>와 사용법이 비슷함</a:t>
            </a:r>
            <a:endParaRPr lang="en-US" altLang="ko-KR"/>
          </a:p>
          <a:p>
            <a:pPr lvl="1"/>
            <a:r>
              <a:rPr lang="en-US" altLang="ko-KR"/>
              <a:t>ndarray </a:t>
            </a:r>
            <a:r>
              <a:rPr lang="ko-KR" altLang="en-US"/>
              <a:t>라고 함 </a:t>
            </a:r>
            <a:r>
              <a:rPr lang="en-US" altLang="ko-KR"/>
              <a:t>(n-dimension Array)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F14720-6ACD-4641-BDC2-EB5612DC5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기본 객체</a:t>
            </a:r>
          </a:p>
        </p:txBody>
      </p:sp>
      <p:pic>
        <p:nvPicPr>
          <p:cNvPr id="5" name="Picture 4" descr="자유게시판 - 갑자기 생각 난... 도르마무는....">
            <a:extLst>
              <a:ext uri="{FF2B5EF4-FFF2-40B4-BE49-F238E27FC236}">
                <a16:creationId xmlns:a16="http://schemas.microsoft.com/office/drawing/2014/main" id="{458065CA-07B5-4562-9315-9F1381B60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792" y="4143619"/>
            <a:ext cx="4586368" cy="257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수학] 행렬의 곱에 대한 생각 – 왜?에 초점을맞추어(1) — Steemit">
            <a:extLst>
              <a:ext uri="{FF2B5EF4-FFF2-40B4-BE49-F238E27FC236}">
                <a16:creationId xmlns:a16="http://schemas.microsoft.com/office/drawing/2014/main" id="{5E0AC918-6677-41E6-92D0-47F72A61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44" y="3819418"/>
            <a:ext cx="3573206" cy="13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545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AB2504C-780E-4DDF-9069-5502A92C450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168" y="1137770"/>
            <a:ext cx="11757992" cy="5159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객체 생성하기</a:t>
            </a:r>
            <a:endParaRPr lang="en-US" altLang="ko-KR"/>
          </a:p>
          <a:p>
            <a:pPr lvl="1"/>
            <a:r>
              <a:rPr lang="en-US" altLang="ko-KR"/>
              <a:t>zeros </a:t>
            </a:r>
            <a:r>
              <a:rPr lang="ko-KR" altLang="en-US"/>
              <a:t>메서드 </a:t>
            </a:r>
            <a:r>
              <a:rPr lang="en-US" altLang="ko-KR"/>
              <a:t>: 0 </a:t>
            </a:r>
            <a:r>
              <a:rPr lang="ko-KR" altLang="en-US"/>
              <a:t>으로 채우기</a:t>
            </a:r>
            <a:endParaRPr lang="en-US" altLang="ko-KR"/>
          </a:p>
          <a:p>
            <a:pPr lvl="1"/>
            <a:r>
              <a:rPr lang="en-US" altLang="ko-KR"/>
              <a:t>fill </a:t>
            </a:r>
            <a:r>
              <a:rPr lang="ko-KR" altLang="en-US"/>
              <a:t>메서드 </a:t>
            </a:r>
            <a:r>
              <a:rPr lang="en-US" altLang="ko-KR"/>
              <a:t>: </a:t>
            </a:r>
            <a:r>
              <a:rPr lang="ko-KR" altLang="en-US"/>
              <a:t>특정 값으로 채우기</a:t>
            </a:r>
            <a:endParaRPr lang="en-US" altLang="ko-KR"/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F533043-50E5-41BC-BF35-49456323E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</a:t>
            </a:r>
            <a:r>
              <a:rPr lang="ko-KR" altLang="en-US"/>
              <a:t>차원 </a:t>
            </a:r>
            <a:r>
              <a:rPr lang="en-US" altLang="ko-KR"/>
              <a:t>/ 2</a:t>
            </a:r>
            <a:r>
              <a:rPr lang="ko-KR" altLang="en-US"/>
              <a:t>차원 </a:t>
            </a:r>
            <a:r>
              <a:rPr lang="en-US" altLang="ko-KR"/>
              <a:t>ndarray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D4A270-B896-4406-A2D6-A5AC5F25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7550" y="2907923"/>
            <a:ext cx="2172003" cy="1609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9B20EA-378C-40DA-A5E7-F29F1EDE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78" y="2929133"/>
            <a:ext cx="1895740" cy="16385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4BFE59-F663-490A-9C60-F1AD0DFA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8570" y="2907923"/>
            <a:ext cx="2124371" cy="1629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9EE7F0-8845-4624-9474-FB8F1E65D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544" y="4916116"/>
            <a:ext cx="1600423" cy="838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CD08F64-6000-4D3D-B3AC-DFC730F14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872" y="4916116"/>
            <a:ext cx="2876951" cy="6763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4B86CD-CA1B-4C5F-9A9F-3A418C918C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0787" y="4916116"/>
            <a:ext cx="2905530" cy="13241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18901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EA09895-C3A7-4EEA-88CD-0BCE7717717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array </a:t>
            </a:r>
            <a:r>
              <a:rPr lang="ko-KR" altLang="en-US"/>
              <a:t>메서드를 사용하여 하드코딩</a:t>
            </a:r>
          </a:p>
          <a:p>
            <a:pPr lvl="1"/>
            <a:r>
              <a:rPr lang="en-US" altLang="ko-KR"/>
              <a:t>array </a:t>
            </a:r>
            <a:r>
              <a:rPr lang="ko-KR" altLang="en-US"/>
              <a:t>메서드에 파이썬 </a:t>
            </a:r>
            <a:r>
              <a:rPr lang="en-US" altLang="ko-KR"/>
              <a:t>List </a:t>
            </a:r>
            <a:r>
              <a:rPr lang="ko-KR" altLang="en-US"/>
              <a:t>를 넣으면 </a:t>
            </a:r>
            <a:r>
              <a:rPr lang="en-US" altLang="ko-KR"/>
              <a:t>ndarray </a:t>
            </a:r>
            <a:r>
              <a:rPr lang="ko-KR" altLang="en-US"/>
              <a:t>객체로 변환된다</a:t>
            </a:r>
            <a:r>
              <a:rPr lang="en-US" altLang="ko-KR"/>
              <a:t>.</a:t>
            </a:r>
          </a:p>
          <a:p>
            <a:pPr lvl="1"/>
            <a:r>
              <a:rPr lang="en-US" altLang="ko-KR"/>
              <a:t>ndarray </a:t>
            </a:r>
            <a:r>
              <a:rPr lang="ko-KR" altLang="en-US"/>
              <a:t>도 </a:t>
            </a:r>
            <a:r>
              <a:rPr lang="en-US" altLang="ko-KR"/>
              <a:t>list </a:t>
            </a:r>
            <a:r>
              <a:rPr lang="ko-KR" altLang="en-US"/>
              <a:t>처럼 배열 </a:t>
            </a:r>
            <a:r>
              <a:rPr lang="en-US" altLang="ko-KR"/>
              <a:t>indexing </a:t>
            </a:r>
            <a:r>
              <a:rPr lang="ko-KR" altLang="en-US"/>
              <a:t>이 가능하다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BF962F-EA77-47D1-99A4-2422FE21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하드코딩 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E94E8-4D54-4051-B07C-73628674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68" y="2798467"/>
            <a:ext cx="5350477" cy="29217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3EB896-C9C6-4D14-8A5F-48EAC405D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00" y="4594462"/>
            <a:ext cx="1709545" cy="2152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68D60A-3FE3-4AF5-9A27-02500F024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5065" y="2798467"/>
            <a:ext cx="5982530" cy="33221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B569E5-9184-4F7F-B1D8-E9339ADC7D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2736" y="4944022"/>
            <a:ext cx="1920134" cy="1453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98196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. ARM의 구조와 명령어"/>
          <p:cNvSpPr txBox="1">
            <a:spLocks/>
          </p:cNvSpPr>
          <p:nvPr/>
        </p:nvSpPr>
        <p:spPr>
          <a:xfrm>
            <a:off x="1401833" y="3216274"/>
            <a:ext cx="9388333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49103" rtl="0" eaLnBrk="1" latinLnBrk="1" hangingPunct="1">
              <a:lnSpc>
                <a:spcPct val="96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pPr algn="ctr"/>
            <a:r>
              <a:rPr lang="en-US" altLang="ko-KR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10</a:t>
            </a:r>
            <a:r>
              <a:rPr lang="ko-KR" altLang="en-US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장</a:t>
            </a:r>
            <a:r>
              <a:rPr lang="en-US" altLang="ko-KR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. Data Visualization</a:t>
            </a:r>
            <a:endParaRPr lang="en-US" altLang="ko-KR" dirty="0"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229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BA1777E-2660-4445-BD79-08EE539752D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하드코딩 후 숫자 채우기</a:t>
            </a:r>
            <a:endParaRPr lang="en-US" altLang="ko-KR"/>
          </a:p>
          <a:p>
            <a:pPr lvl="1"/>
            <a:r>
              <a:rPr lang="ko-KR" altLang="en-US"/>
              <a:t>모두 채운 후 </a:t>
            </a:r>
            <a:r>
              <a:rPr lang="en-US" altLang="ko-KR"/>
              <a:t>ndarray</a:t>
            </a:r>
            <a:r>
              <a:rPr lang="ko-KR" altLang="en-US"/>
              <a:t>를 출력한다</a:t>
            </a:r>
            <a:r>
              <a:rPr lang="en-US" altLang="ko-KR"/>
              <a:t>.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46109E5-331B-457E-BCBB-8669C98A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도전</a:t>
            </a:r>
            <a:r>
              <a:rPr lang="en-US" altLang="ko-KR"/>
              <a:t>] </a:t>
            </a:r>
            <a:r>
              <a:rPr lang="ko-KR" altLang="en-US"/>
              <a:t>하드코딩 후 출력하기</a:t>
            </a:r>
          </a:p>
        </p:txBody>
      </p:sp>
      <p:graphicFrame>
        <p:nvGraphicFramePr>
          <p:cNvPr id="4" name="내용 개체 틀 7">
            <a:extLst>
              <a:ext uri="{FF2B5EF4-FFF2-40B4-BE49-F238E27FC236}">
                <a16:creationId xmlns:a16="http://schemas.microsoft.com/office/drawing/2014/main" id="{A617E1EE-B662-495E-8401-A098EC12CF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8168757"/>
              </p:ext>
            </p:extLst>
          </p:nvPr>
        </p:nvGraphicFramePr>
        <p:xfrm>
          <a:off x="1508946" y="2992634"/>
          <a:ext cx="302195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5489">
                  <a:extLst>
                    <a:ext uri="{9D8B030D-6E8A-4147-A177-3AD203B41FA5}">
                      <a16:colId xmlns:a16="http://schemas.microsoft.com/office/drawing/2014/main" val="1351727097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2259884629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677167109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87457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2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8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79291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DDD1F357-DB0A-4C0C-B4AE-D660A4416E56}"/>
              </a:ext>
            </a:extLst>
          </p:cNvPr>
          <p:cNvSpPr/>
          <p:nvPr/>
        </p:nvSpPr>
        <p:spPr>
          <a:xfrm>
            <a:off x="5619963" y="3244065"/>
            <a:ext cx="1376738" cy="1194371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내용 개체 틀 7">
            <a:extLst>
              <a:ext uri="{FF2B5EF4-FFF2-40B4-BE49-F238E27FC236}">
                <a16:creationId xmlns:a16="http://schemas.microsoft.com/office/drawing/2014/main" id="{71AA8DCC-ED5E-467B-89A2-F3E005E903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678445"/>
              </p:ext>
            </p:extLst>
          </p:nvPr>
        </p:nvGraphicFramePr>
        <p:xfrm>
          <a:off x="7991940" y="2992634"/>
          <a:ext cx="3021956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5489">
                  <a:extLst>
                    <a:ext uri="{9D8B030D-6E8A-4147-A177-3AD203B41FA5}">
                      <a16:colId xmlns:a16="http://schemas.microsoft.com/office/drawing/2014/main" val="1351727097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2259884629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677167109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8745742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498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24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7</a:t>
                      </a:r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85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9792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EBF5A55-04BF-4C73-B8B8-547C55AE4792}"/>
              </a:ext>
            </a:extLst>
          </p:cNvPr>
          <p:cNvSpPr txBox="1"/>
          <p:nvPr/>
        </p:nvSpPr>
        <p:spPr>
          <a:xfrm>
            <a:off x="1397286" y="4941870"/>
            <a:ext cx="342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ndarray </a:t>
            </a:r>
            <a:r>
              <a:rPr lang="ko-KR" altLang="en-US" b="1"/>
              <a:t>생성 후</a:t>
            </a:r>
            <a:endParaRPr lang="en-US" altLang="ko-KR" b="1"/>
          </a:p>
          <a:p>
            <a:pPr algn="ctr"/>
            <a:r>
              <a:rPr lang="ko-KR" altLang="en-US" b="1"/>
              <a:t>숫자 </a:t>
            </a:r>
            <a:r>
              <a:rPr lang="en-US" altLang="ko-KR" b="1"/>
              <a:t>5</a:t>
            </a:r>
            <a:r>
              <a:rPr lang="ko-KR" altLang="en-US" b="1"/>
              <a:t>로 전체 채우기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8AF03C-4735-460F-BDFA-711042A3C10E}"/>
              </a:ext>
            </a:extLst>
          </p:cNvPr>
          <p:cNvSpPr txBox="1"/>
          <p:nvPr/>
        </p:nvSpPr>
        <p:spPr>
          <a:xfrm>
            <a:off x="7792271" y="4941870"/>
            <a:ext cx="3421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/>
              <a:t>for</a:t>
            </a:r>
            <a:r>
              <a:rPr lang="ko-KR" altLang="en-US" b="1"/>
              <a:t>문을 사용하여</a:t>
            </a:r>
            <a:endParaRPr lang="en-US" altLang="ko-KR" b="1"/>
          </a:p>
          <a:p>
            <a:pPr algn="ctr"/>
            <a:r>
              <a:rPr lang="ko-KR" altLang="en-US" b="1"/>
              <a:t>중간 </a:t>
            </a:r>
            <a:r>
              <a:rPr lang="en-US" altLang="ko-KR" b="1"/>
              <a:t>7</a:t>
            </a:r>
            <a:r>
              <a:rPr lang="ko-KR" altLang="en-US" b="1"/>
              <a:t>로 채우기</a:t>
            </a:r>
          </a:p>
        </p:txBody>
      </p:sp>
    </p:spTree>
    <p:extLst>
      <p:ext uri="{BB962C8B-B14F-4D97-AF65-F5344CB8AC3E}">
        <p14:creationId xmlns:p14="http://schemas.microsoft.com/office/powerpoint/2010/main" val="1056148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EC1F3D0-B425-47C4-B79F-D5BC437156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shape</a:t>
            </a:r>
            <a:r>
              <a:rPr lang="ko-KR" altLang="en-US"/>
              <a:t>로 </a:t>
            </a:r>
            <a:r>
              <a:rPr lang="en-US" altLang="ko-KR"/>
              <a:t>x, y </a:t>
            </a:r>
            <a:r>
              <a:rPr lang="ko-KR" altLang="en-US"/>
              <a:t>사이즈를 구할 수 있음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3C604D5-E1D7-47C4-BD13-872BEA5C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사이즈 구하기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85F8E4-A75F-45E6-89D1-8A7398A9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90" y="2465856"/>
            <a:ext cx="5483516" cy="38315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6942A4-4C6A-4A2B-9A11-5CC8582E0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611" y="4775466"/>
            <a:ext cx="1002622" cy="7134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477724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41B6E9D5-0688-4D59-BEC6-CC1B178497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ndarray</a:t>
            </a:r>
            <a:r>
              <a:rPr lang="en-US" altLang="ko-KR" dirty="0"/>
              <a:t> / list </a:t>
            </a:r>
            <a:r>
              <a:rPr lang="ko-KR" altLang="en-US" dirty="0"/>
              <a:t>변경</a:t>
            </a:r>
            <a:endParaRPr lang="en-US" altLang="ko-KR" dirty="0"/>
          </a:p>
          <a:p>
            <a:pPr lvl="1"/>
            <a:r>
              <a:rPr lang="en-US" altLang="ko-KR" dirty="0" err="1"/>
              <a:t>tolist</a:t>
            </a:r>
            <a:r>
              <a:rPr lang="en-US" altLang="ko-KR" dirty="0"/>
              <a:t>() :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list </a:t>
            </a:r>
            <a:r>
              <a:rPr lang="ko-KR" altLang="en-US" dirty="0"/>
              <a:t>변경</a:t>
            </a:r>
          </a:p>
          <a:p>
            <a:pPr lvl="1"/>
            <a:r>
              <a:rPr lang="en-US" altLang="ko-KR" dirty="0"/>
              <a:t>array() : list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D67AEF2-6112-4CB7-AC8B-F7ED1AF7F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numpy </a:t>
            </a:r>
            <a:r>
              <a:rPr lang="ko-KR" altLang="en-US"/>
              <a:t>메서드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433FDEC-F3E7-4D0C-9385-868EFD312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14" y="1137770"/>
            <a:ext cx="4720709" cy="54965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4689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C6A3407-2A4D-4CDD-8F9B-546D0FB572A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랜덤값 생성하기</a:t>
            </a:r>
          </a:p>
          <a:p>
            <a:pPr lvl="1"/>
            <a:r>
              <a:rPr lang="en-US" altLang="ko-KR"/>
              <a:t>1 ~ 9 </a:t>
            </a:r>
            <a:r>
              <a:rPr lang="ko-KR" altLang="en-US"/>
              <a:t>까지 </a:t>
            </a:r>
            <a:r>
              <a:rPr lang="en-US" altLang="ko-KR"/>
              <a:t>int </a:t>
            </a:r>
            <a:r>
              <a:rPr lang="ko-KR" altLang="en-US"/>
              <a:t>랜덤값을 </a:t>
            </a:r>
            <a:r>
              <a:rPr lang="en-US" altLang="ko-KR"/>
              <a:t>2 x 3 </a:t>
            </a:r>
            <a:r>
              <a:rPr lang="ko-KR" altLang="en-US"/>
              <a:t>으로 채움</a:t>
            </a:r>
          </a:p>
          <a:p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8E52B62-BC8C-4AD5-8E15-31869B2FA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랜덤 생성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11F9FF-F2D3-4164-A74C-480733EB8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61" y="2666183"/>
            <a:ext cx="9179643" cy="3501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21A7CE-00A8-4BDB-959B-5F6FA5C9D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870" y="5010607"/>
            <a:ext cx="2747869" cy="170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15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403751A-6AAF-4D38-9C99-5FD81A8057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168" y="1137770"/>
            <a:ext cx="11757992" cy="515966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다음과 같이 </a:t>
            </a:r>
            <a:r>
              <a:rPr lang="en-US" altLang="ko-KR" dirty="0"/>
              <a:t>3 </a:t>
            </a:r>
            <a:r>
              <a:rPr lang="ko-KR" altLang="en-US" dirty="0"/>
              <a:t>차원</a:t>
            </a:r>
            <a:r>
              <a:rPr lang="en-US" altLang="ko-KR" dirty="0"/>
              <a:t> </a:t>
            </a:r>
            <a:r>
              <a:rPr lang="en-US" altLang="ko-KR" dirty="0" err="1"/>
              <a:t>ndarray</a:t>
            </a:r>
            <a:r>
              <a:rPr lang="ko-KR" altLang="en-US" dirty="0"/>
              <a:t>를 생성 후 모두 랜덤 값 채우기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-5 ~ 5 </a:t>
            </a:r>
            <a:r>
              <a:rPr lang="ko-KR" altLang="en-US" dirty="0"/>
              <a:t>까지 랜덤 값 생성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list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lang="en-US" altLang="ko-KR" dirty="0"/>
              <a:t>for </a:t>
            </a:r>
            <a:r>
              <a:rPr lang="ko-KR" altLang="en-US" dirty="0"/>
              <a:t>문을 돌려 모두 출력하기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ACE97E-0F2E-451E-B870-3B934007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[</a:t>
            </a:r>
            <a:r>
              <a:rPr lang="ko-KR" altLang="en-US"/>
              <a:t>도전</a:t>
            </a:r>
            <a:r>
              <a:rPr lang="en-US" altLang="ko-KR"/>
              <a:t>] </a:t>
            </a:r>
            <a:r>
              <a:rPr lang="ko-KR" altLang="en-US"/>
              <a:t>랜덤 값 채우기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2FCC35E-EA99-4D23-AB49-231FC3159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683001"/>
              </p:ext>
            </p:extLst>
          </p:nvPr>
        </p:nvGraphicFramePr>
        <p:xfrm>
          <a:off x="574921" y="4389742"/>
          <a:ext cx="226646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5489">
                  <a:extLst>
                    <a:ext uri="{9D8B030D-6E8A-4147-A177-3AD203B41FA5}">
                      <a16:colId xmlns:a16="http://schemas.microsoft.com/office/drawing/2014/main" val="696714153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186368687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215988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9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7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61152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9E570A-667F-4087-B454-2828EF671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598814"/>
              </p:ext>
            </p:extLst>
          </p:nvPr>
        </p:nvGraphicFramePr>
        <p:xfrm>
          <a:off x="3248658" y="4389742"/>
          <a:ext cx="226646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5489">
                  <a:extLst>
                    <a:ext uri="{9D8B030D-6E8A-4147-A177-3AD203B41FA5}">
                      <a16:colId xmlns:a16="http://schemas.microsoft.com/office/drawing/2014/main" val="696714153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186368687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215988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5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9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4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7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-1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6115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DE5D8AF-8E94-4C0C-967F-468DDE2F6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035581"/>
              </p:ext>
            </p:extLst>
          </p:nvPr>
        </p:nvGraphicFramePr>
        <p:xfrm>
          <a:off x="5922395" y="4389742"/>
          <a:ext cx="226646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5489">
                  <a:extLst>
                    <a:ext uri="{9D8B030D-6E8A-4147-A177-3AD203B41FA5}">
                      <a16:colId xmlns:a16="http://schemas.microsoft.com/office/drawing/2014/main" val="696714153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3186368687"/>
                    </a:ext>
                  </a:extLst>
                </a:gridCol>
                <a:gridCol w="755489">
                  <a:extLst>
                    <a:ext uri="{9D8B030D-6E8A-4147-A177-3AD203B41FA5}">
                      <a16:colId xmlns:a16="http://schemas.microsoft.com/office/drawing/2014/main" val="21598873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2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3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9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-4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-3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78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-2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0</a:t>
                      </a:r>
                      <a:endParaRPr lang="ko-KR" alt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611527"/>
                  </a:ext>
                </a:extLst>
              </a:tr>
            </a:tbl>
          </a:graphicData>
        </a:graphic>
      </p:graphicFrame>
      <p:sp>
        <p:nvSpPr>
          <p:cNvPr id="4" name="정육면체 3">
            <a:extLst>
              <a:ext uri="{FF2B5EF4-FFF2-40B4-BE49-F238E27FC236}">
                <a16:creationId xmlns:a16="http://schemas.microsoft.com/office/drawing/2014/main" id="{98571F9B-4C50-4E04-B2B4-9713764829A0}"/>
              </a:ext>
            </a:extLst>
          </p:cNvPr>
          <p:cNvSpPr/>
          <p:nvPr/>
        </p:nvSpPr>
        <p:spPr>
          <a:xfrm>
            <a:off x="9480422" y="2084884"/>
            <a:ext cx="1868556" cy="2411896"/>
          </a:xfrm>
          <a:prstGeom prst="cube">
            <a:avLst>
              <a:gd name="adj" fmla="val 12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정육면체 5">
            <a:extLst>
              <a:ext uri="{FF2B5EF4-FFF2-40B4-BE49-F238E27FC236}">
                <a16:creationId xmlns:a16="http://schemas.microsoft.com/office/drawing/2014/main" id="{D74B2EC2-1A4F-8A4A-8F1C-F6D4CC179930}"/>
              </a:ext>
            </a:extLst>
          </p:cNvPr>
          <p:cNvSpPr/>
          <p:nvPr/>
        </p:nvSpPr>
        <p:spPr>
          <a:xfrm>
            <a:off x="9004518" y="2534106"/>
            <a:ext cx="1868556" cy="2411896"/>
          </a:xfrm>
          <a:prstGeom prst="cube">
            <a:avLst>
              <a:gd name="adj" fmla="val 12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정육면체 4">
            <a:extLst>
              <a:ext uri="{FF2B5EF4-FFF2-40B4-BE49-F238E27FC236}">
                <a16:creationId xmlns:a16="http://schemas.microsoft.com/office/drawing/2014/main" id="{20EDC456-92C2-7B13-47A0-3630E5035A77}"/>
              </a:ext>
            </a:extLst>
          </p:cNvPr>
          <p:cNvSpPr/>
          <p:nvPr/>
        </p:nvSpPr>
        <p:spPr>
          <a:xfrm>
            <a:off x="8546144" y="3011661"/>
            <a:ext cx="1868556" cy="2411896"/>
          </a:xfrm>
          <a:prstGeom prst="cube">
            <a:avLst>
              <a:gd name="adj" fmla="val 12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2424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229337" y="3159125"/>
            <a:ext cx="5764192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Matplot Library</a:t>
            </a:r>
            <a:endParaRPr lang="ko-KR" altLang="en-US" sz="3200" b="1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7565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Python</a:t>
            </a:r>
            <a:r>
              <a:rPr lang="ko-KR" altLang="en-US" dirty="0">
                <a:cs typeface="굴림"/>
                <a:sym typeface="굴림"/>
              </a:rPr>
              <a:t>에서 그래프를 표현하는 가장 인기있는 </a:t>
            </a:r>
            <a:r>
              <a:rPr lang="en-US" altLang="ko-KR" dirty="0">
                <a:cs typeface="굴림"/>
                <a:sym typeface="굴림"/>
              </a:rPr>
              <a:t>Library</a:t>
            </a:r>
            <a:endParaRPr lang="en-US" altLang="ko-KR" dirty="0"/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hlinkClick r:id="rId3"/>
              </a:rPr>
              <a:t>https://matplotlib.org/</a:t>
            </a:r>
            <a:r>
              <a:rPr lang="ko-KR" altLang="en-US" dirty="0"/>
              <a:t> 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수학 행렬을 쉽게 나타내는 </a:t>
            </a:r>
            <a:r>
              <a:rPr lang="en-US" altLang="ko-KR" dirty="0" err="1">
                <a:cs typeface="굴림"/>
                <a:sym typeface="굴림"/>
              </a:rPr>
              <a:t>numpy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en-US" altLang="ko-KR" dirty="0" err="1">
                <a:cs typeface="굴림"/>
                <a:sym typeface="굴림"/>
              </a:rPr>
              <a:t>librar</a:t>
            </a:r>
            <a:r>
              <a:rPr lang="ko-KR" altLang="en-US" dirty="0">
                <a:cs typeface="굴림"/>
                <a:sym typeface="굴림"/>
              </a:rPr>
              <a:t>의 객체를 넣어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ko-KR" altLang="en-US" dirty="0">
                <a:cs typeface="굴림"/>
                <a:sym typeface="굴림"/>
              </a:rPr>
              <a:t>결과를 받는다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PSF (Python S/W Foundation) License</a:t>
            </a:r>
          </a:p>
          <a:p>
            <a:pPr lvl="2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상업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ko-KR" altLang="en-US" dirty="0">
                <a:cs typeface="굴림"/>
                <a:sym typeface="굴림"/>
              </a:rPr>
              <a:t>복제</a:t>
            </a:r>
            <a:r>
              <a:rPr lang="en-US" altLang="ko-KR" dirty="0">
                <a:cs typeface="굴림"/>
                <a:sym typeface="굴림"/>
              </a:rPr>
              <a:t>,</a:t>
            </a:r>
            <a:r>
              <a:rPr lang="ko-KR" altLang="en-US" dirty="0">
                <a:cs typeface="굴림"/>
                <a:sym typeface="굴림"/>
              </a:rPr>
              <a:t> 수정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가능 </a:t>
            </a:r>
            <a:r>
              <a:rPr lang="en-US" altLang="ko-KR" dirty="0">
                <a:cs typeface="굴림"/>
                <a:sym typeface="굴림"/>
              </a:rPr>
              <a:t>(</a:t>
            </a:r>
            <a:r>
              <a:rPr lang="ko-KR" altLang="en-US" dirty="0">
                <a:cs typeface="굴림"/>
                <a:sym typeface="굴림"/>
              </a:rPr>
              <a:t>단</a:t>
            </a:r>
            <a:r>
              <a:rPr lang="en-US" altLang="ko-KR" dirty="0">
                <a:cs typeface="굴림"/>
                <a:sym typeface="굴림"/>
              </a:rPr>
              <a:t>, PSF Copyright </a:t>
            </a:r>
            <a:r>
              <a:rPr lang="ko-KR" altLang="en-US" dirty="0">
                <a:cs typeface="굴림"/>
                <a:sym typeface="굴림"/>
              </a:rPr>
              <a:t>표시 및 수정사항 표시 필수</a:t>
            </a:r>
            <a:r>
              <a:rPr lang="en-US" altLang="ko-KR" dirty="0">
                <a:cs typeface="굴림"/>
                <a:sym typeface="굴림"/>
              </a:rPr>
              <a:t>)</a:t>
            </a:r>
          </a:p>
          <a:p>
            <a:pPr lvl="1"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36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Matplot Library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568011-889C-4531-8269-D0AB9CDC0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078" y="5599246"/>
            <a:ext cx="3826288" cy="990333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B90CFCF-15FE-4067-B1C4-6B1E024DA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4" y="3699425"/>
            <a:ext cx="3416767" cy="25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167191B-77B2-466A-8888-064C24FC1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6806" y="3785150"/>
            <a:ext cx="3416767" cy="256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715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55CB4ABF-E43E-47C4-91E5-F6E532E1D72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/>
              <a:t>pycharm</a:t>
            </a:r>
            <a:r>
              <a:rPr lang="ko-KR" altLang="en-US"/>
              <a:t>에서 </a:t>
            </a:r>
            <a:r>
              <a:rPr lang="en-US" altLang="ko-KR"/>
              <a:t>matplotlib </a:t>
            </a:r>
            <a:r>
              <a:rPr lang="ko-KR" altLang="en-US"/>
              <a:t>설치하기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AD4D394-2B66-4C42-86AD-0DC4F359D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matplotlib </a:t>
            </a:r>
            <a:r>
              <a:rPr lang="ko-KR" altLang="en-US"/>
              <a:t>설치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522FA4-32F0-2EED-2C20-08CC4A400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34" y="2262844"/>
            <a:ext cx="9090332" cy="38331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5EF864-6342-5CB8-9364-1C812F6A9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867" y="6944347"/>
            <a:ext cx="6858594" cy="281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09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정상 동작하는지 테스트를 수행한다</a:t>
            </a:r>
            <a:r>
              <a:rPr lang="en-US" altLang="ko-KR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as</a:t>
            </a:r>
            <a:r>
              <a:rPr lang="ko-KR" altLang="en-US">
                <a:cs typeface="굴림"/>
                <a:sym typeface="굴림"/>
              </a:rPr>
              <a:t> </a:t>
            </a:r>
            <a:r>
              <a:rPr lang="en-US" altLang="ko-KR">
                <a:cs typeface="굴림"/>
                <a:sym typeface="굴림"/>
              </a:rPr>
              <a:t>plt : </a:t>
            </a:r>
            <a:r>
              <a:rPr lang="ko-KR" altLang="en-US">
                <a:cs typeface="굴림"/>
                <a:sym typeface="굴림"/>
              </a:rPr>
              <a:t>별칭</a:t>
            </a:r>
            <a:endParaRPr lang="en-US" altLang="ko-KR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38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Matplot Library Test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751151-3CFF-4A22-8819-45D1B10F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59" y="3066170"/>
            <a:ext cx="4942906" cy="17643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6FB96C-073C-46C0-A3E8-19CD0B1DE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19532"/>
            <a:ext cx="4942905" cy="425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769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AutoNum type="arabicPeriod"/>
              <a:defRPr sz="2400"/>
            </a:pPr>
            <a:r>
              <a:rPr lang="en-US" altLang="ko-KR">
                <a:cs typeface="굴림"/>
                <a:sym typeface="굴림"/>
              </a:rPr>
              <a:t>PySide</a:t>
            </a:r>
            <a:r>
              <a:rPr lang="ko-KR" altLang="en-US">
                <a:cs typeface="굴림"/>
                <a:sym typeface="굴림"/>
              </a:rPr>
              <a:t>에서 기본 </a:t>
            </a:r>
            <a:r>
              <a:rPr lang="en-US" altLang="ko-KR">
                <a:cs typeface="굴림"/>
                <a:sym typeface="굴림"/>
              </a:rPr>
              <a:t>Matplot </a:t>
            </a:r>
            <a:r>
              <a:rPr lang="ko-KR" altLang="en-US">
                <a:cs typeface="굴림"/>
                <a:sym typeface="굴림"/>
              </a:rPr>
              <a:t>사용 방법을 익힌다</a:t>
            </a:r>
            <a:r>
              <a:rPr lang="en-US" altLang="ko-KR">
                <a:cs typeface="굴림"/>
                <a:sym typeface="굴림"/>
              </a:rPr>
              <a:t>.</a:t>
            </a:r>
          </a:p>
          <a:p>
            <a:pPr marL="457200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기본기를 익힌 후</a:t>
            </a:r>
            <a:r>
              <a:rPr lang="en-US" altLang="ko-KR">
                <a:cs typeface="굴림"/>
                <a:sym typeface="굴림"/>
              </a:rPr>
              <a:t>, Matplotlib</a:t>
            </a:r>
            <a:r>
              <a:rPr lang="ko-KR" altLang="en-US">
                <a:cs typeface="굴림"/>
                <a:sym typeface="굴림"/>
              </a:rPr>
              <a:t> </a:t>
            </a:r>
            <a:r>
              <a:rPr lang="en-US" altLang="ko-KR">
                <a:cs typeface="굴림"/>
                <a:sym typeface="굴림"/>
              </a:rPr>
              <a:t>Examples </a:t>
            </a:r>
            <a:r>
              <a:rPr lang="ko-KR" altLang="en-US">
                <a:cs typeface="굴림"/>
                <a:sym typeface="굴림"/>
              </a:rPr>
              <a:t>에서 코드 수정하여 사용</a:t>
            </a: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39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Matplotlib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학습 방법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F8670A8-CE0F-45CB-A6C4-FCDB701EEDF1}"/>
              </a:ext>
            </a:extLst>
          </p:cNvPr>
          <p:cNvSpPr/>
          <p:nvPr/>
        </p:nvSpPr>
        <p:spPr>
          <a:xfrm>
            <a:off x="786233" y="5976424"/>
            <a:ext cx="4389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hlinkClick r:id="rId3"/>
              </a:rPr>
              <a:t>https://matplotlib.org/gallery/index.html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FD4144-015F-46B9-A033-5F2C71D1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29" y="2106396"/>
            <a:ext cx="3646085" cy="36923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46A930-D7DF-44FF-B3A1-C3DE508DB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373" y="2106396"/>
            <a:ext cx="3892643" cy="416806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9962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99233" y="2357534"/>
            <a:ext cx="3731134" cy="1128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4000" b="1">
                <a:solidFill>
                  <a:srgbClr val="000000"/>
                </a:solidFill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챕터의 </a:t>
            </a:r>
            <a:r>
              <a:rPr lang="ko-KR" altLang="en-US" sz="4000" b="1" dirty="0">
                <a:solidFill>
                  <a:srgbClr val="1BB1E6"/>
                </a:solidFill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포인트</a:t>
            </a:r>
            <a:endParaRPr lang="en-US" altLang="ko-KR" sz="4000" b="1" dirty="0">
              <a:solidFill>
                <a:srgbClr val="1BB1E6"/>
              </a:solidFill>
              <a:latin typeface="삼성긴고딕 Heavy" panose="020B0600000101010101" pitchFamily="50" charset="-127"/>
              <a:ea typeface="삼성긴고딕 Heavy" panose="020B0600000101010101" pitchFamily="50" charset="-127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69171" y="1800226"/>
            <a:ext cx="296008" cy="127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4000" dirty="0"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26371" y="1800226"/>
            <a:ext cx="296008" cy="127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4000" dirty="0"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64521" y="1800226"/>
            <a:ext cx="296008" cy="127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4000" dirty="0"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240553B-9E39-4B93-ADAE-BA486AD4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</p:spPr>
        <p:txBody>
          <a:bodyPr>
            <a:normAutofit/>
          </a:bodyPr>
          <a:lstStyle/>
          <a:p>
            <a:r>
              <a:rPr lang="ko-KR" altLang="en-US"/>
              <a:t>임베디드 </a:t>
            </a:r>
            <a:r>
              <a:rPr lang="en-US" altLang="ko-KR"/>
              <a:t>GUI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6023E-87BD-4D6D-A34A-13FEB9DE7EEC}"/>
              </a:ext>
            </a:extLst>
          </p:cNvPr>
          <p:cNvSpPr txBox="1"/>
          <p:nvPr/>
        </p:nvSpPr>
        <p:spPr>
          <a:xfrm>
            <a:off x="5565984" y="2357534"/>
            <a:ext cx="4987366" cy="1550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200" b="1"/>
              <a:t>임베디드 </a:t>
            </a:r>
            <a:r>
              <a:rPr lang="en-US" altLang="ko-KR" sz="2200" b="1"/>
              <a:t>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Numpy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Matplot Library</a:t>
            </a:r>
          </a:p>
        </p:txBody>
      </p:sp>
    </p:spTree>
    <p:extLst>
      <p:ext uri="{BB962C8B-B14F-4D97-AF65-F5344CB8AC3E}">
        <p14:creationId xmlns:p14="http://schemas.microsoft.com/office/powerpoint/2010/main" val="2649908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하드웨어…">
            <a:extLst>
              <a:ext uri="{FF2B5EF4-FFF2-40B4-BE49-F238E27FC236}">
                <a16:creationId xmlns:a16="http://schemas.microsoft.com/office/drawing/2014/main" id="{3B2FFEF0-C22B-116B-5053-30FF1A0D3841}"/>
              </a:ext>
            </a:extLst>
          </p:cNvPr>
          <p:cNvSpPr txBox="1">
            <a:spLocks/>
          </p:cNvSpPr>
          <p:nvPr/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sz="2400" dirty="0">
                <a:cs typeface="굴림"/>
                <a:sym typeface="굴림"/>
              </a:rPr>
              <a:t>plot() : </a:t>
            </a:r>
            <a:r>
              <a:rPr lang="ko-KR" altLang="en-US" sz="2400" dirty="0">
                <a:cs typeface="굴림"/>
                <a:sym typeface="굴림"/>
              </a:rPr>
              <a:t>꺾은선</a:t>
            </a:r>
            <a:endParaRPr lang="en-US" altLang="ko-KR" sz="2400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sz="2400" dirty="0">
                <a:cs typeface="굴림"/>
                <a:sym typeface="굴림"/>
              </a:rPr>
              <a:t>legend() : </a:t>
            </a:r>
            <a:r>
              <a:rPr lang="ko-KR" altLang="en-US" sz="2400" dirty="0">
                <a:cs typeface="굴림"/>
                <a:sym typeface="굴림"/>
              </a:rPr>
              <a:t>범례</a:t>
            </a:r>
            <a:endParaRPr lang="en-US" altLang="ko-KR" sz="2400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sz="2400" dirty="0" err="1">
                <a:cs typeface="굴림"/>
                <a:sym typeface="굴림"/>
              </a:rPr>
              <a:t>xlabel</a:t>
            </a:r>
            <a:r>
              <a:rPr lang="en-US" altLang="ko-KR" sz="2400" dirty="0">
                <a:cs typeface="굴림"/>
                <a:sym typeface="굴림"/>
              </a:rPr>
              <a:t> / </a:t>
            </a:r>
            <a:r>
              <a:rPr lang="en-US" altLang="ko-KR" sz="2400" dirty="0" err="1">
                <a:cs typeface="굴림"/>
                <a:sym typeface="굴림"/>
              </a:rPr>
              <a:t>ylabel</a:t>
            </a:r>
            <a:r>
              <a:rPr lang="en-US" altLang="ko-KR" sz="2400" dirty="0">
                <a:cs typeface="굴림"/>
                <a:sym typeface="굴림"/>
              </a:rPr>
              <a:t> : </a:t>
            </a:r>
            <a:r>
              <a:rPr lang="ko-KR" altLang="en-US" sz="2400" dirty="0">
                <a:cs typeface="굴림"/>
                <a:sym typeface="굴림"/>
              </a:rPr>
              <a:t>축 이름</a:t>
            </a:r>
            <a:endParaRPr lang="en-US" altLang="ko-KR" sz="2400" dirty="0">
              <a:cs typeface="굴림"/>
              <a:sym typeface="굴림"/>
            </a:endParaRPr>
          </a:p>
        </p:txBody>
      </p:sp>
      <p:sp>
        <p:nvSpPr>
          <p:cNvPr id="5" name="Microprocessor 구조">
            <a:extLst>
              <a:ext uri="{FF2B5EF4-FFF2-40B4-BE49-F238E27FC236}">
                <a16:creationId xmlns:a16="http://schemas.microsoft.com/office/drawing/2014/main" id="{D00BA6EE-034A-0769-E3D3-7BBC28902302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Matplotlib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기본 사용법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BAD7DC-F9DA-42FF-5886-BFDAA5C0A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45" y="1393448"/>
            <a:ext cx="6271645" cy="5224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64431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하드웨어…">
            <a:extLst>
              <a:ext uri="{FF2B5EF4-FFF2-40B4-BE49-F238E27FC236}">
                <a16:creationId xmlns:a16="http://schemas.microsoft.com/office/drawing/2014/main" id="{3B2FFEF0-C22B-116B-5053-30FF1A0D3841}"/>
              </a:ext>
            </a:extLst>
          </p:cNvPr>
          <p:cNvSpPr txBox="1">
            <a:spLocks/>
          </p:cNvSpPr>
          <p:nvPr/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Regular" panose="020B0600000101010101" pitchFamily="50" charset="-127"/>
                <a:ea typeface="삼성긴고딕 Regular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sz="2400" dirty="0">
                <a:cs typeface="굴림"/>
                <a:sym typeface="굴림"/>
              </a:rPr>
              <a:t>subplot(</a:t>
            </a:r>
            <a:r>
              <a:rPr lang="ko-KR" altLang="en-US" sz="2400" dirty="0">
                <a:cs typeface="굴림"/>
                <a:sym typeface="굴림"/>
              </a:rPr>
              <a:t>가로</a:t>
            </a:r>
            <a:r>
              <a:rPr lang="en-US" altLang="ko-KR" sz="2400" dirty="0">
                <a:cs typeface="굴림"/>
                <a:sym typeface="굴림"/>
              </a:rPr>
              <a:t>, </a:t>
            </a:r>
            <a:r>
              <a:rPr lang="ko-KR" altLang="en-US" sz="2400" dirty="0">
                <a:cs typeface="굴림"/>
                <a:sym typeface="굴림"/>
              </a:rPr>
              <a:t>세로</a:t>
            </a:r>
            <a:r>
              <a:rPr lang="en-US" altLang="ko-KR" sz="2400" dirty="0">
                <a:cs typeface="굴림"/>
                <a:sym typeface="굴림"/>
              </a:rPr>
              <a:t>, </a:t>
            </a:r>
            <a:r>
              <a:rPr lang="ko-KR" altLang="en-US" sz="2400" dirty="0">
                <a:cs typeface="굴림"/>
                <a:sym typeface="굴림"/>
              </a:rPr>
              <a:t>순서</a:t>
            </a:r>
            <a:r>
              <a:rPr lang="en-US" altLang="ko-KR" sz="2400" dirty="0">
                <a:cs typeface="굴림"/>
                <a:sym typeface="굴림"/>
              </a:rPr>
              <a:t>) </a:t>
            </a:r>
          </a:p>
        </p:txBody>
      </p:sp>
      <p:sp>
        <p:nvSpPr>
          <p:cNvPr id="5" name="Microprocessor 구조">
            <a:extLst>
              <a:ext uri="{FF2B5EF4-FFF2-40B4-BE49-F238E27FC236}">
                <a16:creationId xmlns:a16="http://schemas.microsoft.com/office/drawing/2014/main" id="{D00BA6EE-034A-0769-E3D3-7BBC28902302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Matplotlib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다단 그래프 그리기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7579A59-B772-2EF4-D0C6-39EBF90BE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242" y="693183"/>
            <a:ext cx="7206758" cy="6164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FC2CEB3-69E6-914D-B280-48A00E484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16" y="2039374"/>
            <a:ext cx="4334421" cy="36859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8497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3D </a:t>
            </a:r>
            <a:r>
              <a:rPr lang="ko-KR" altLang="en-US" dirty="0" err="1"/>
              <a:t>예제코드</a:t>
            </a:r>
            <a:r>
              <a:rPr lang="ko-KR" altLang="en-US" dirty="0"/>
              <a:t> 복사 </a:t>
            </a:r>
            <a:r>
              <a:rPr lang="ko-KR" altLang="en-US" dirty="0" err="1"/>
              <a:t>붙여넣기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 </a:t>
            </a:r>
            <a:r>
              <a:rPr lang="ko-KR" altLang="en-US" dirty="0" err="1"/>
              <a:t>예제코드</a:t>
            </a:r>
            <a:r>
              <a:rPr lang="ko-KR" altLang="en-US" dirty="0"/>
              <a:t> 돌려보기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900" y="1931831"/>
            <a:ext cx="4409063" cy="37497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37" y="2871988"/>
            <a:ext cx="4677827" cy="22731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오른쪽 화살표 6"/>
          <p:cNvSpPr/>
          <p:nvPr/>
        </p:nvSpPr>
        <p:spPr>
          <a:xfrm>
            <a:off x="5835133" y="3532050"/>
            <a:ext cx="862884" cy="95303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4608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cs typeface="굴림"/>
                <a:sym typeface="굴림"/>
              </a:rPr>
              <a:t>QVBoxLayout</a:t>
            </a:r>
            <a:r>
              <a:rPr lang="en-US" altLang="ko-KR" dirty="0">
                <a:cs typeface="굴림"/>
                <a:sym typeface="굴림"/>
              </a:rPr>
              <a:t> 1</a:t>
            </a:r>
            <a:r>
              <a:rPr lang="ko-KR" altLang="en-US" dirty="0">
                <a:cs typeface="굴림"/>
                <a:sym typeface="굴림"/>
              </a:rPr>
              <a:t>개</a:t>
            </a:r>
            <a:r>
              <a:rPr lang="en-US" altLang="ko-KR" dirty="0">
                <a:cs typeface="굴림"/>
                <a:sym typeface="굴림"/>
              </a:rPr>
              <a:t> / Push Button 2</a:t>
            </a:r>
            <a:r>
              <a:rPr lang="ko-KR" altLang="en-US" dirty="0">
                <a:cs typeface="굴림"/>
                <a:sym typeface="굴림"/>
              </a:rPr>
              <a:t>개를 </a:t>
            </a:r>
            <a:r>
              <a:rPr lang="en-US" altLang="ko-KR" dirty="0" err="1">
                <a:cs typeface="굴림"/>
                <a:sym typeface="굴림"/>
              </a:rPr>
              <a:t>GridLayout</a:t>
            </a:r>
            <a:r>
              <a:rPr lang="ko-KR" altLang="en-US" dirty="0">
                <a:cs typeface="굴림"/>
                <a:sym typeface="굴림"/>
              </a:rPr>
              <a:t>에 배치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chart1( ) / chart2( ) </a:t>
            </a:r>
            <a:r>
              <a:rPr lang="ko-KR" altLang="en-US" dirty="0">
                <a:cs typeface="굴림"/>
                <a:sym typeface="굴림"/>
              </a:rPr>
              <a:t>메서드를 슬롯 함수로 사용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43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Qt Designer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에서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UI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구성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7" y="2213736"/>
            <a:ext cx="5815888" cy="37092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4635" y="3739876"/>
            <a:ext cx="141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이름 </a:t>
            </a:r>
            <a:r>
              <a:rPr lang="en-US" altLang="ko-KR" b="1" dirty="0"/>
              <a:t>: lay</a:t>
            </a:r>
            <a:endParaRPr lang="ko-KR" altLang="en-US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600C8EA-EA61-2123-806C-EB9722ABF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915" y="1735795"/>
            <a:ext cx="4737330" cy="2836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189617B-48DE-92B1-3A7E-DFCF8C35F536}"/>
              </a:ext>
            </a:extLst>
          </p:cNvPr>
          <p:cNvSpPr/>
          <p:nvPr/>
        </p:nvSpPr>
        <p:spPr>
          <a:xfrm>
            <a:off x="8477694" y="2975429"/>
            <a:ext cx="1089671" cy="9491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48E3A5E-0DC2-643F-ECB6-91BD3F516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915" y="4618271"/>
            <a:ext cx="4308419" cy="21005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25CA39-97A3-1AB5-6B02-D95859FF95DD}"/>
              </a:ext>
            </a:extLst>
          </p:cNvPr>
          <p:cNvSpPr/>
          <p:nvPr/>
        </p:nvSpPr>
        <p:spPr>
          <a:xfrm>
            <a:off x="7299160" y="5849193"/>
            <a:ext cx="4308419" cy="6677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9580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import matplotlib </a:t>
            </a:r>
            <a:r>
              <a:rPr lang="ko-KR" altLang="en-US" dirty="0">
                <a:cs typeface="굴림"/>
                <a:sym typeface="굴림"/>
              </a:rPr>
              <a:t>필요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class import </a:t>
            </a:r>
            <a:r>
              <a:rPr lang="ko-KR" altLang="en-US" dirty="0">
                <a:cs typeface="굴림"/>
                <a:sym typeface="굴림"/>
              </a:rPr>
              <a:t>순서 중요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Box Layout</a:t>
            </a:r>
            <a:r>
              <a:rPr lang="ko-KR" altLang="en-US" dirty="0">
                <a:cs typeface="굴림"/>
                <a:sym typeface="굴림"/>
              </a:rPr>
              <a:t>에 </a:t>
            </a:r>
            <a:r>
              <a:rPr lang="en-US" altLang="ko-KR" dirty="0">
                <a:cs typeface="굴림"/>
                <a:sym typeface="굴림"/>
              </a:rPr>
              <a:t>Canvas</a:t>
            </a:r>
            <a:r>
              <a:rPr lang="ko-KR" altLang="en-US" dirty="0">
                <a:cs typeface="굴림"/>
                <a:sym typeface="굴림"/>
              </a:rPr>
              <a:t>라는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위젯 추가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figure  </a:t>
            </a:r>
            <a:r>
              <a:rPr lang="ko-KR" altLang="en-US" dirty="0">
                <a:cs typeface="굴림"/>
                <a:sym typeface="굴림"/>
              </a:rPr>
              <a:t>객체 </a:t>
            </a:r>
            <a:r>
              <a:rPr lang="en-US" altLang="ko-KR" dirty="0">
                <a:cs typeface="굴림"/>
                <a:sym typeface="굴림"/>
              </a:rPr>
              <a:t>: Plot </a:t>
            </a:r>
            <a:r>
              <a:rPr lang="ko-KR" altLang="en-US" dirty="0">
                <a:cs typeface="굴림"/>
                <a:sym typeface="굴림"/>
              </a:rPr>
              <a:t>데이터 관리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canvas </a:t>
            </a:r>
            <a:r>
              <a:rPr lang="ko-KR" altLang="en-US" dirty="0">
                <a:cs typeface="굴림"/>
                <a:sym typeface="굴림"/>
              </a:rPr>
              <a:t>객체 </a:t>
            </a:r>
            <a:r>
              <a:rPr lang="en-US" altLang="ko-KR" dirty="0">
                <a:cs typeface="굴림"/>
                <a:sym typeface="굴림"/>
              </a:rPr>
              <a:t>: View </a:t>
            </a:r>
            <a:r>
              <a:rPr lang="ko-KR" altLang="en-US" dirty="0">
                <a:cs typeface="굴림"/>
                <a:sym typeface="굴림"/>
              </a:rPr>
              <a:t>역할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동작되는 기본 코드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EC2004-AAEF-4949-95DA-6D1DDFE14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19" y="3553326"/>
            <a:ext cx="3205383" cy="24573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56E5E2-11FE-8384-5028-32D1B7616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231" y="2411133"/>
            <a:ext cx="6741559" cy="43076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84401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동작되는 기본 코드 작성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339C72-013C-5084-B61C-B52B1AD9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461" y="1939876"/>
            <a:ext cx="3315163" cy="3639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C34262-BD35-2502-8AB0-974BB0FAD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25" y="1949502"/>
            <a:ext cx="5300740" cy="41331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276007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cs typeface="굴림"/>
                <a:sym typeface="굴림"/>
              </a:rPr>
              <a:t>add_subplot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으로 그래프를 추가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46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subplot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추가하기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A1E2B62-676A-2514-CA43-D436BB3C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47" y="2478696"/>
            <a:ext cx="10160587" cy="34442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EEF2572-072B-0F16-CC8E-CEDCA3597F81}"/>
              </a:ext>
            </a:extLst>
          </p:cNvPr>
          <p:cNvSpPr/>
          <p:nvPr/>
        </p:nvSpPr>
        <p:spPr>
          <a:xfrm>
            <a:off x="1728552" y="4585019"/>
            <a:ext cx="9012019" cy="11190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129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chart1() , chart2() </a:t>
            </a:r>
            <a:r>
              <a:rPr lang="ko-KR" altLang="en-US" dirty="0">
                <a:cs typeface="굴림"/>
                <a:sym typeface="굴림"/>
              </a:rPr>
              <a:t>작성 후 실행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47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함수 작성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944" y="2545365"/>
            <a:ext cx="5192602" cy="3317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8C11B9-F55D-AD2A-47A3-C70284B6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33" y="2021257"/>
            <a:ext cx="5621867" cy="43653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25454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229337" y="3159125"/>
            <a:ext cx="5764192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샘플 코드 포팅</a:t>
            </a:r>
          </a:p>
        </p:txBody>
      </p:sp>
    </p:spTree>
    <p:extLst>
      <p:ext uri="{BB962C8B-B14F-4D97-AF65-F5344CB8AC3E}">
        <p14:creationId xmlns:p14="http://schemas.microsoft.com/office/powerpoint/2010/main" val="4240939848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A70F841D-D4C0-ECF1-A080-53759A69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17" y="1994897"/>
            <a:ext cx="9981366" cy="44646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err="1"/>
              <a:t>self.figure</a:t>
            </a:r>
            <a:r>
              <a:rPr lang="en-US" altLang="ko-KR" dirty="0"/>
              <a:t> ,self.graph1 </a:t>
            </a:r>
            <a:r>
              <a:rPr lang="ko-KR" altLang="en-US" dirty="0"/>
              <a:t>타입 확인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포팅을 위한 객체 타입 분석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F112D0-4380-4F08-A1BE-D9ABB5F1E145}"/>
              </a:ext>
            </a:extLst>
          </p:cNvPr>
          <p:cNvSpPr/>
          <p:nvPr/>
        </p:nvSpPr>
        <p:spPr>
          <a:xfrm>
            <a:off x="1963979" y="5387392"/>
            <a:ext cx="5118992" cy="107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485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533775" y="3159125"/>
            <a:ext cx="5133975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실습을 위한 </a:t>
            </a:r>
            <a:br>
              <a:rPr lang="en-US" altLang="ko-KR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</a:br>
            <a:r>
              <a:rPr lang="ko-KR" altLang="en-US" sz="3200" b="1" dirty="0" err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라즈베리파이</a:t>
            </a:r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 버전</a:t>
            </a:r>
          </a:p>
        </p:txBody>
      </p:sp>
    </p:spTree>
    <p:extLst>
      <p:ext uri="{BB962C8B-B14F-4D97-AF65-F5344CB8AC3E}">
        <p14:creationId xmlns:p14="http://schemas.microsoft.com/office/powerpoint/2010/main" val="324414262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72CACF1-944B-25AD-E59B-764B79802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332" y="959238"/>
            <a:ext cx="5953767" cy="5695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Example </a:t>
            </a:r>
            <a:r>
              <a:rPr lang="ko-KR" altLang="en-US" dirty="0" err="1"/>
              <a:t>포팅하기</a:t>
            </a:r>
            <a:endParaRPr lang="en-US" altLang="ko-KR" dirty="0"/>
          </a:p>
          <a:p>
            <a:pPr lvl="1"/>
            <a:r>
              <a:rPr lang="en-US" altLang="ko-KR" dirty="0"/>
              <a:t>Plotting categorical variables </a:t>
            </a:r>
            <a:r>
              <a:rPr lang="ko-KR" altLang="en-US" dirty="0"/>
              <a:t>선택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</a:t>
            </a:r>
            <a:r>
              <a:rPr lang="ko-KR" altLang="en-US" dirty="0"/>
              <a:t>코드 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F112D0-4380-4F08-A1BE-D9ABB5F1E145}"/>
              </a:ext>
            </a:extLst>
          </p:cNvPr>
          <p:cNvSpPr/>
          <p:nvPr/>
        </p:nvSpPr>
        <p:spPr>
          <a:xfrm>
            <a:off x="7866743" y="5011056"/>
            <a:ext cx="1785257" cy="155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060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395314E-7909-53E2-CA3A-1AA8A4AB35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15"/>
          <a:stretch/>
        </p:blipFill>
        <p:spPr>
          <a:xfrm>
            <a:off x="468506" y="2621920"/>
            <a:ext cx="6615575" cy="3267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샘플코드</a:t>
            </a:r>
            <a:r>
              <a:rPr lang="ko-KR" altLang="en-US" dirty="0"/>
              <a:t> 동작 확인하기</a:t>
            </a:r>
            <a:endParaRPr lang="en-US" altLang="ko-KR" dirty="0"/>
          </a:p>
          <a:p>
            <a:pPr lvl="1"/>
            <a:r>
              <a:rPr lang="ko-KR" altLang="en-US" dirty="0"/>
              <a:t>코드를 복사해서 가장 아래에 </a:t>
            </a:r>
            <a:r>
              <a:rPr lang="en-US" altLang="ko-KR" dirty="0" err="1"/>
              <a:t>plt.show</a:t>
            </a:r>
            <a:r>
              <a:rPr lang="en-US" altLang="ko-KR" dirty="0"/>
              <a:t>() </a:t>
            </a:r>
            <a:r>
              <a:rPr lang="ko-KR" altLang="en-US" dirty="0"/>
              <a:t>추가 한 후에 실행</a:t>
            </a:r>
            <a:endParaRPr lang="en-US" altLang="ko-KR" dirty="0"/>
          </a:p>
          <a:p>
            <a:pPr lvl="1"/>
            <a:r>
              <a:rPr lang="en-US" altLang="ko-KR" dirty="0"/>
              <a:t>type </a:t>
            </a:r>
            <a:r>
              <a:rPr lang="ko-KR" altLang="en-US" dirty="0"/>
              <a:t>을 확인하자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동작 코드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5E7EAA-B492-7A04-83DD-96F940F10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942" y="4333737"/>
            <a:ext cx="5801996" cy="2255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CC3E4-B34F-23BD-66F8-FC43CB2A2E03}"/>
              </a:ext>
            </a:extLst>
          </p:cNvPr>
          <p:cNvSpPr/>
          <p:nvPr/>
        </p:nvSpPr>
        <p:spPr>
          <a:xfrm>
            <a:off x="5986738" y="5166384"/>
            <a:ext cx="3084691" cy="1263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162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200F0B2A-7CA3-F061-5797-9FEBB80D9F9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완전 똑같다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822FE0-3C23-5468-D19E-4F5DA32B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샘플 코드의 타입과 기존 코드 타입 비교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E46B82-F179-4C6C-B031-5895FCDF4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90" y="2287175"/>
            <a:ext cx="10503820" cy="1266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9045A77-1B1E-9D87-BB1F-9E1E71600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90" y="4952725"/>
            <a:ext cx="10503820" cy="130392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6928C2A6-2619-6364-7D6F-925AB512C7EA}"/>
              </a:ext>
            </a:extLst>
          </p:cNvPr>
          <p:cNvSpPr/>
          <p:nvPr/>
        </p:nvSpPr>
        <p:spPr>
          <a:xfrm>
            <a:off x="5798457" y="3696071"/>
            <a:ext cx="595086" cy="111397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16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Chart1()</a:t>
            </a:r>
            <a:r>
              <a:rPr lang="ko-KR" altLang="en-US" dirty="0"/>
              <a:t> 에 샘플코드를 수정하여 </a:t>
            </a:r>
            <a:r>
              <a:rPr lang="en-US" altLang="ko-KR" dirty="0" err="1"/>
              <a:t>PySide</a:t>
            </a:r>
            <a:r>
              <a:rPr lang="ko-KR" altLang="en-US" dirty="0"/>
              <a:t>에 출력되도록 수정</a:t>
            </a:r>
            <a:endParaRPr lang="en-US" altLang="ko-KR" dirty="0"/>
          </a:p>
          <a:p>
            <a:pPr lvl="1"/>
            <a:r>
              <a:rPr lang="ko-KR" altLang="en-US" dirty="0" err="1"/>
              <a:t>샘플코드를</a:t>
            </a:r>
            <a:r>
              <a:rPr lang="ko-KR" altLang="en-US" dirty="0"/>
              <a:t> 분석하고</a:t>
            </a:r>
            <a:r>
              <a:rPr lang="en-US" altLang="ko-KR" dirty="0"/>
              <a:t>, </a:t>
            </a:r>
            <a:r>
              <a:rPr lang="ko-KR" altLang="en-US" dirty="0"/>
              <a:t>필요한 코드부분만 가져오거나 수정한다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기존의 </a:t>
            </a:r>
            <a:r>
              <a:rPr lang="en-US" altLang="ko-KR" dirty="0"/>
              <a:t>chart1() </a:t>
            </a:r>
            <a:r>
              <a:rPr lang="ko-KR" altLang="en-US" dirty="0"/>
              <a:t>내 코드와 샘플 코드를 잘 비교해서 </a:t>
            </a:r>
            <a:r>
              <a:rPr lang="en-US" altLang="ko-KR" dirty="0"/>
              <a:t>chart1 </a:t>
            </a:r>
            <a:r>
              <a:rPr lang="ko-KR" altLang="en-US" dirty="0"/>
              <a:t>버튼을 누르면 </a:t>
            </a:r>
            <a:r>
              <a:rPr lang="en-US" altLang="ko-KR" dirty="0"/>
              <a:t>canvas</a:t>
            </a:r>
            <a:r>
              <a:rPr lang="ko-KR" altLang="en-US" dirty="0"/>
              <a:t>에 출력되도록 하자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도전</a:t>
            </a:r>
            <a:r>
              <a:rPr lang="en-US" altLang="ko-KR" dirty="0"/>
              <a:t>] </a:t>
            </a:r>
            <a:r>
              <a:rPr lang="ko-KR" altLang="en-US" dirty="0" err="1"/>
              <a:t>샘플코드를</a:t>
            </a:r>
            <a:r>
              <a:rPr lang="ko-KR" altLang="en-US" dirty="0"/>
              <a:t> </a:t>
            </a:r>
            <a:r>
              <a:rPr lang="en-US" altLang="ko-KR" dirty="0" err="1"/>
              <a:t>PySide</a:t>
            </a:r>
            <a:r>
              <a:rPr lang="ko-KR" altLang="en-US" dirty="0"/>
              <a:t>로 </a:t>
            </a:r>
            <a:r>
              <a:rPr lang="ko-KR" altLang="en-US" dirty="0" err="1"/>
              <a:t>포팅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945" y="2767534"/>
            <a:ext cx="5525708" cy="352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05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. ARM의 구조와 명령어"/>
          <p:cNvSpPr txBox="1">
            <a:spLocks/>
          </p:cNvSpPr>
          <p:nvPr/>
        </p:nvSpPr>
        <p:spPr>
          <a:xfrm>
            <a:off x="1401833" y="3216274"/>
            <a:ext cx="9388333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49103" rtl="0" eaLnBrk="1" latinLnBrk="1" hangingPunct="1">
              <a:lnSpc>
                <a:spcPct val="96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effectLst>
                  <a:outerShdw blurRad="38100" dist="38100" dir="2700000" rotWithShape="0">
                    <a:srgbClr val="C0C0C0"/>
                  </a:outerShdw>
                </a:effectLst>
                <a:latin typeface="HY헤드라인M"/>
                <a:ea typeface="HY헤드라인M"/>
                <a:cs typeface="HY헤드라인M"/>
                <a:sym typeface="HY헤드라인M"/>
              </a:defRPr>
            </a:lvl1pPr>
          </a:lstStyle>
          <a:p>
            <a:pPr algn="ctr"/>
            <a:r>
              <a:rPr lang="en-US" altLang="ko-KR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11</a:t>
            </a:r>
            <a:r>
              <a:rPr lang="ko-KR" altLang="en-US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장</a:t>
            </a:r>
            <a:r>
              <a:rPr lang="en-US" altLang="ko-KR"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. Image Processing</a:t>
            </a:r>
            <a:endParaRPr lang="en-US" altLang="ko-KR" dirty="0"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7473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899233" y="2357534"/>
            <a:ext cx="3731134" cy="1128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4000" b="1">
                <a:solidFill>
                  <a:srgbClr val="000000"/>
                </a:solidFill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챕터의 </a:t>
            </a:r>
            <a:r>
              <a:rPr lang="ko-KR" altLang="en-US" sz="4000" b="1" dirty="0">
                <a:solidFill>
                  <a:srgbClr val="1BB1E6"/>
                </a:solidFill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포인트</a:t>
            </a:r>
            <a:endParaRPr lang="en-US" altLang="ko-KR" sz="4000" b="1" dirty="0">
              <a:solidFill>
                <a:srgbClr val="1BB1E6"/>
              </a:solidFill>
              <a:latin typeface="삼성긴고딕 Heavy" panose="020B0600000101010101" pitchFamily="50" charset="-127"/>
              <a:ea typeface="삼성긴고딕 Heavy" panose="020B0600000101010101" pitchFamily="50" charset="-127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569171" y="1800226"/>
            <a:ext cx="296008" cy="127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4000" dirty="0"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26371" y="1800226"/>
            <a:ext cx="296008" cy="127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4000" dirty="0"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.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464521" y="1800226"/>
            <a:ext cx="296008" cy="12763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삼성긴고딕 Medium" panose="020B0600000101010101" pitchFamily="50" charset="-127"/>
                <a:ea typeface="삼성긴고딕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4000" dirty="0">
                <a:latin typeface="삼성긴고딕 Heavy" panose="020B0600000101010101" pitchFamily="50" charset="-127"/>
                <a:ea typeface="삼성긴고딕 Heavy" panose="020B0600000101010101" pitchFamily="50" charset="-127"/>
              </a:rPr>
              <a:t>.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4240553B-9E39-4B93-ADAE-BA486AD49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68" y="124935"/>
            <a:ext cx="8269485" cy="553999"/>
          </a:xfrm>
        </p:spPr>
        <p:txBody>
          <a:bodyPr>
            <a:normAutofit/>
          </a:bodyPr>
          <a:lstStyle/>
          <a:p>
            <a:r>
              <a:rPr lang="ko-KR" altLang="en-US"/>
              <a:t>임베디드 </a:t>
            </a:r>
            <a:r>
              <a:rPr lang="en-US" altLang="ko-KR"/>
              <a:t>GUI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56023E-87BD-4D6D-A34A-13FEB9DE7EEC}"/>
              </a:ext>
            </a:extLst>
          </p:cNvPr>
          <p:cNvSpPr txBox="1"/>
          <p:nvPr/>
        </p:nvSpPr>
        <p:spPr>
          <a:xfrm>
            <a:off x="5565984" y="2357534"/>
            <a:ext cx="4987366" cy="256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Computer Vision</a:t>
            </a:r>
            <a:r>
              <a:rPr lang="ko-KR" altLang="en-US" sz="2200" b="1"/>
              <a:t>에 대하여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OpenCV Library </a:t>
            </a:r>
            <a:r>
              <a:rPr lang="ko-KR" altLang="en-US" sz="2200" b="1"/>
              <a:t>소개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OpenCV </a:t>
            </a:r>
            <a:r>
              <a:rPr lang="ko-KR" altLang="en-US" sz="2200" b="1"/>
              <a:t>설치방법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OpenCV</a:t>
            </a:r>
            <a:r>
              <a:rPr lang="ko-KR" altLang="en-US" sz="2200" b="1"/>
              <a:t>와 </a:t>
            </a:r>
            <a:r>
              <a:rPr lang="en-US" altLang="ko-KR" sz="2200" b="1"/>
              <a:t>Qt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200" b="1"/>
              <a:t>Image Processing </a:t>
            </a:r>
            <a:r>
              <a:rPr lang="ko-KR" altLang="en-US" sz="2200" b="1"/>
              <a:t>카메라 만들기</a:t>
            </a:r>
          </a:p>
        </p:txBody>
      </p:sp>
    </p:spTree>
    <p:extLst>
      <p:ext uri="{BB962C8B-B14F-4D97-AF65-F5344CB8AC3E}">
        <p14:creationId xmlns:p14="http://schemas.microsoft.com/office/powerpoint/2010/main" val="630031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229337" y="3159125"/>
            <a:ext cx="5764192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Computer Vision</a:t>
            </a:r>
            <a:r>
              <a:rPr lang="ko-KR" altLang="en-US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에 대하여</a:t>
            </a:r>
          </a:p>
        </p:txBody>
      </p:sp>
    </p:spTree>
    <p:extLst>
      <p:ext uri="{BB962C8B-B14F-4D97-AF65-F5344CB8AC3E}">
        <p14:creationId xmlns:p14="http://schemas.microsoft.com/office/powerpoint/2010/main" val="1004690283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Artifical Intelligence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프로그래밍으로 지능을 만드는 공학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AI</a:t>
            </a:r>
            <a:r>
              <a:rPr lang="ko-KR" altLang="en-US">
                <a:cs typeface="굴림"/>
                <a:sym typeface="굴림"/>
              </a:rPr>
              <a:t>의 기준</a:t>
            </a:r>
            <a:r>
              <a:rPr lang="en-US" altLang="ko-KR">
                <a:cs typeface="굴림"/>
                <a:sym typeface="굴림"/>
              </a:rPr>
              <a:t> : Turing</a:t>
            </a:r>
            <a:r>
              <a:rPr lang="ko-KR" altLang="en-US">
                <a:cs typeface="굴림"/>
                <a:sym typeface="굴림"/>
              </a:rPr>
              <a:t> </a:t>
            </a:r>
            <a:r>
              <a:rPr lang="en-US" altLang="ko-KR">
                <a:cs typeface="굴림"/>
                <a:sym typeface="굴림"/>
              </a:rPr>
              <a:t>Test, </a:t>
            </a:r>
            <a:r>
              <a:rPr lang="ko-KR" altLang="en-US">
                <a:cs typeface="굴림"/>
                <a:sym typeface="굴림"/>
              </a:rPr>
              <a:t>사람인지 프로그래밍인지 구분 불가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57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AI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에서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Computer Vision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까지</a:t>
            </a:r>
          </a:p>
        </p:txBody>
      </p:sp>
      <p:pic>
        <p:nvPicPr>
          <p:cNvPr id="1026" name="Picture 2" descr="Ex Machina (엑스 마키나) – 2015년 작 : 네이버 블로그">
            <a:extLst>
              <a:ext uri="{FF2B5EF4-FFF2-40B4-BE49-F238E27FC236}">
                <a16:creationId xmlns:a16="http://schemas.microsoft.com/office/drawing/2014/main" id="{88160364-CD1B-425D-89BD-DBA2B5670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80" y="2194448"/>
            <a:ext cx="2424692" cy="358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그녀' 컴퓨터 OS를 사랑한 남자, 세상에서 가장 독특한 로맨스 영화 ...">
            <a:extLst>
              <a:ext uri="{FF2B5EF4-FFF2-40B4-BE49-F238E27FC236}">
                <a16:creationId xmlns:a16="http://schemas.microsoft.com/office/drawing/2014/main" id="{A7C6AC82-655F-4BE9-9B4C-9FE880653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578" y="3013429"/>
            <a:ext cx="4924464" cy="276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D64C8B-2033-49B0-B02C-6334987E0E94}"/>
              </a:ext>
            </a:extLst>
          </p:cNvPr>
          <p:cNvSpPr txBox="1"/>
          <p:nvPr/>
        </p:nvSpPr>
        <p:spPr>
          <a:xfrm>
            <a:off x="3083182" y="5782431"/>
            <a:ext cx="323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영화</a:t>
            </a:r>
            <a:r>
              <a:rPr lang="en-US" altLang="ko-KR" sz="1200" b="1" dirty="0"/>
              <a:t>.</a:t>
            </a:r>
            <a:r>
              <a:rPr lang="ko-KR" altLang="en-US" sz="1200" b="1" dirty="0"/>
              <a:t> </a:t>
            </a:r>
            <a:r>
              <a:rPr lang="en-US" altLang="ko-KR" sz="1200" b="1" dirty="0"/>
              <a:t>Her</a:t>
            </a:r>
          </a:p>
          <a:p>
            <a:r>
              <a:rPr lang="ko-KR" altLang="en-US" sz="1200" b="1" dirty="0" err="1"/>
              <a:t>스칼렛요한슨</a:t>
            </a:r>
            <a:r>
              <a:rPr lang="ko-KR" altLang="en-US" sz="1200" b="1" dirty="0"/>
              <a:t> 주연 </a:t>
            </a:r>
            <a:r>
              <a:rPr lang="en-US" altLang="ko-KR" sz="1200" b="1" dirty="0"/>
              <a:t>A.I. OS 641</a:t>
            </a:r>
            <a:endParaRPr lang="ko-KR" alt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CA48A5-DC47-4C9D-B25C-1C75EB50D265}"/>
              </a:ext>
            </a:extLst>
          </p:cNvPr>
          <p:cNvSpPr txBox="1"/>
          <p:nvPr/>
        </p:nvSpPr>
        <p:spPr>
          <a:xfrm>
            <a:off x="8761410" y="5782431"/>
            <a:ext cx="3239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/>
              <a:t>영화</a:t>
            </a:r>
            <a:r>
              <a:rPr lang="en-US" altLang="ko-KR" sz="1200" b="1"/>
              <a:t>. </a:t>
            </a:r>
            <a:r>
              <a:rPr lang="ko-KR" altLang="en-US" sz="1200" b="1"/>
              <a:t>엑스마키나</a:t>
            </a:r>
            <a:endParaRPr lang="en-US" altLang="ko-KR" sz="1200" b="1"/>
          </a:p>
          <a:p>
            <a:r>
              <a:rPr lang="ko-KR" altLang="en-US" sz="1200" b="1"/>
              <a:t>튜링테스트에 최초로 살아 남은 로봇 이야기</a:t>
            </a:r>
            <a:endParaRPr lang="en-US" altLang="ko-KR" sz="1200" b="1"/>
          </a:p>
        </p:txBody>
      </p:sp>
    </p:spTree>
    <p:extLst>
      <p:ext uri="{BB962C8B-B14F-4D97-AF65-F5344CB8AC3E}">
        <p14:creationId xmlns:p14="http://schemas.microsoft.com/office/powerpoint/2010/main" val="426094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사람을 흉내내기 위해</a:t>
            </a:r>
            <a:r>
              <a:rPr lang="en-US" altLang="ko-KR">
                <a:cs typeface="굴림"/>
                <a:sym typeface="굴림"/>
              </a:rPr>
              <a:t> </a:t>
            </a:r>
            <a:r>
              <a:rPr lang="ko-KR" altLang="en-US">
                <a:cs typeface="굴림"/>
                <a:sym typeface="굴림"/>
              </a:rPr>
              <a:t>프로그래밍 해야 하는 것들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solidFill>
                  <a:srgbClr val="FF0000"/>
                </a:solidFill>
                <a:cs typeface="굴림"/>
                <a:sym typeface="굴림"/>
              </a:rPr>
              <a:t>인지 </a:t>
            </a:r>
            <a:r>
              <a:rPr lang="en-US" altLang="ko-KR">
                <a:solidFill>
                  <a:srgbClr val="FF0000"/>
                </a:solidFill>
                <a:cs typeface="굴림"/>
                <a:sym typeface="굴림"/>
              </a:rPr>
              <a:t>: </a:t>
            </a:r>
            <a:r>
              <a:rPr lang="ko-KR" altLang="en-US">
                <a:solidFill>
                  <a:srgbClr val="FF0000"/>
                </a:solidFill>
                <a:cs typeface="굴림"/>
                <a:sym typeface="굴림"/>
              </a:rPr>
              <a:t>대상이 무엇인지 아는 것</a:t>
            </a:r>
            <a:endParaRPr lang="en-US" altLang="ko-KR">
              <a:solidFill>
                <a:srgbClr val="FF0000"/>
              </a:solidFill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분류화 </a:t>
            </a:r>
            <a:r>
              <a:rPr lang="en-US" altLang="ko-KR">
                <a:cs typeface="굴림"/>
                <a:sym typeface="굴림"/>
              </a:rPr>
              <a:t>(AI </a:t>
            </a:r>
            <a:r>
              <a:rPr lang="ko-KR" altLang="en-US">
                <a:cs typeface="굴림"/>
                <a:sym typeface="굴림"/>
              </a:rPr>
              <a:t>이론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패턴인식</a:t>
            </a:r>
            <a:r>
              <a:rPr lang="en-US" altLang="ko-KR">
                <a:cs typeface="굴림"/>
                <a:sym typeface="굴림"/>
              </a:rPr>
              <a:t>)</a:t>
            </a: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학습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추론</a:t>
            </a:r>
            <a:endParaRPr lang="en-US" altLang="ko-KR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AutoNum type="arabicPeriod"/>
              <a:defRPr sz="2400"/>
            </a:pPr>
            <a:r>
              <a:rPr lang="ko-KR" altLang="en-US">
                <a:cs typeface="굴림"/>
                <a:sym typeface="굴림"/>
              </a:rPr>
              <a:t>행동 결정</a:t>
            </a: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58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인공지능의 프로그래밍화</a:t>
            </a:r>
          </a:p>
        </p:txBody>
      </p:sp>
      <p:pic>
        <p:nvPicPr>
          <p:cNvPr id="2050" name="Picture 2" descr="머리 png 무료다운로드 - head free png - Urbanbrush">
            <a:extLst>
              <a:ext uri="{FF2B5EF4-FFF2-40B4-BE49-F238E27FC236}">
                <a16:creationId xmlns:a16="http://schemas.microsoft.com/office/drawing/2014/main" id="{8EACAE4B-5FC0-4565-9FF2-4E316900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254" y="3429000"/>
            <a:ext cx="2341959" cy="269457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5053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1009462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인간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오감을 통해 두뇌에 정보를 넣음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컴퓨터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현실 속 정보를 </a:t>
            </a:r>
            <a:r>
              <a:rPr lang="en-US" altLang="ko-KR">
                <a:cs typeface="굴림"/>
                <a:sym typeface="굴림"/>
              </a:rPr>
              <a:t>0, 1 </a:t>
            </a:r>
            <a:r>
              <a:rPr lang="ko-KR" altLang="en-US">
                <a:cs typeface="굴림"/>
                <a:sym typeface="굴림"/>
              </a:rPr>
              <a:t>로 된 </a:t>
            </a:r>
            <a:r>
              <a:rPr lang="en-US" altLang="ko-KR">
                <a:cs typeface="굴림"/>
                <a:sym typeface="굴림"/>
              </a:rPr>
              <a:t>Data</a:t>
            </a:r>
            <a:r>
              <a:rPr lang="ko-KR" altLang="en-US">
                <a:cs typeface="굴림"/>
                <a:sym typeface="굴림"/>
              </a:rPr>
              <a:t>로 전환하여 정보를 입력</a:t>
            </a:r>
            <a:br>
              <a:rPr lang="en-US" altLang="ko-KR">
                <a:cs typeface="굴림"/>
                <a:sym typeface="굴림"/>
              </a:rPr>
            </a:br>
            <a:r>
              <a:rPr lang="en-US" altLang="ko-KR">
                <a:cs typeface="굴림"/>
                <a:sym typeface="굴림"/>
              </a:rPr>
              <a:t>              (</a:t>
            </a:r>
            <a:r>
              <a:rPr lang="ko-KR" altLang="en-US">
                <a:cs typeface="굴림"/>
                <a:sym typeface="굴림"/>
              </a:rPr>
              <a:t>카메라의 광센서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사운드 센서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후각 및 미각 센서 등</a:t>
            </a:r>
            <a:r>
              <a:rPr lang="en-US" altLang="ko-KR">
                <a:cs typeface="굴림"/>
                <a:sym typeface="굴림"/>
              </a:rPr>
              <a:t>)</a:t>
            </a:r>
            <a:br>
              <a:rPr lang="en-US" altLang="ko-KR">
                <a:cs typeface="굴림"/>
                <a:sym typeface="굴림"/>
              </a:rPr>
            </a:b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59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2583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인간의 사고는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인지로 시작 됨</a:t>
            </a:r>
          </a:p>
        </p:txBody>
      </p:sp>
      <p:pic>
        <p:nvPicPr>
          <p:cNvPr id="8" name="Picture 6" descr="미스 반 데어 로에의 시그램빌딩 seagram building, new york by mies ...">
            <a:extLst>
              <a:ext uri="{FF2B5EF4-FFF2-40B4-BE49-F238E27FC236}">
                <a16:creationId xmlns:a16="http://schemas.microsoft.com/office/drawing/2014/main" id="{A09E0409-8D88-42FE-8757-074678E95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546" t="54269" r="17546" b="-17130"/>
          <a:stretch/>
        </p:blipFill>
        <p:spPr bwMode="auto">
          <a:xfrm flipH="1">
            <a:off x="1223704" y="2942844"/>
            <a:ext cx="4099032" cy="379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T뉴스&amp;이슈&gt; 빅데이터(Big data) 시대, 어디까지 왔나?">
            <a:extLst>
              <a:ext uri="{FF2B5EF4-FFF2-40B4-BE49-F238E27FC236}">
                <a16:creationId xmlns:a16="http://schemas.microsoft.com/office/drawing/2014/main" id="{26F24B5D-8C11-4FC4-AC9F-8F7FC32E2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850" y="2942651"/>
            <a:ext cx="3912446" cy="277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F51622AC-1154-4077-8C5A-27662DE51C8B}"/>
              </a:ext>
            </a:extLst>
          </p:cNvPr>
          <p:cNvSpPr/>
          <p:nvPr/>
        </p:nvSpPr>
        <p:spPr>
          <a:xfrm>
            <a:off x="5136151" y="3766657"/>
            <a:ext cx="1279669" cy="117445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459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3FE0B60B-7014-45C6-A1BB-E4C07186E7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Raspberry</a:t>
            </a:r>
            <a:r>
              <a:rPr lang="ko-KR" altLang="en-US" dirty="0"/>
              <a:t> </a:t>
            </a:r>
            <a:r>
              <a:rPr lang="en-US" altLang="ko-KR" dirty="0"/>
              <a:t>Pi</a:t>
            </a:r>
            <a:r>
              <a:rPr lang="ko-KR" altLang="en-US" dirty="0"/>
              <a:t> </a:t>
            </a:r>
            <a:r>
              <a:rPr lang="en-US" altLang="ko-KR" dirty="0"/>
              <a:t>OS</a:t>
            </a:r>
            <a:r>
              <a:rPr lang="ko-KR" altLang="en-US" dirty="0"/>
              <a:t> </a:t>
            </a:r>
            <a:r>
              <a:rPr lang="en-US" altLang="ko-KR" dirty="0"/>
              <a:t>64 bit</a:t>
            </a:r>
            <a:r>
              <a:rPr lang="ko-KR" altLang="en-US" dirty="0"/>
              <a:t>로 설치</a:t>
            </a:r>
            <a:endParaRPr lang="en-US" altLang="ko-KR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1EFDB318-6B9A-4DB2-B20A-D2B8DF39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en-US" altLang="ko-KR" dirty="0"/>
              <a:t>OS 64 bit</a:t>
            </a:r>
            <a:r>
              <a:rPr lang="ko-KR" altLang="en-US" dirty="0"/>
              <a:t>로 설치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8A3BB2-EFED-4BE2-B112-E6882DF65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72" y="3851089"/>
            <a:ext cx="2250264" cy="1500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51912B-8B42-4DD0-BD1F-4B4EB6FC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19" y="3063411"/>
            <a:ext cx="3461244" cy="26568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8D1F836-AF5A-4CCF-AF59-43CD67010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779" y="3063411"/>
            <a:ext cx="4535053" cy="2656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7284A802-AF13-4318-8AC8-9D70FA6038F9}"/>
              </a:ext>
            </a:extLst>
          </p:cNvPr>
          <p:cNvSpPr/>
          <p:nvPr/>
        </p:nvSpPr>
        <p:spPr>
          <a:xfrm>
            <a:off x="2884454" y="4501686"/>
            <a:ext cx="41910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8AF9CA66-70D2-4CFD-8F68-9A5C0F441DE9}"/>
              </a:ext>
            </a:extLst>
          </p:cNvPr>
          <p:cNvSpPr/>
          <p:nvPr/>
        </p:nvSpPr>
        <p:spPr>
          <a:xfrm>
            <a:off x="6923621" y="4501686"/>
            <a:ext cx="41910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6B465E-B173-409C-B7B6-DAEFC04513A0}"/>
              </a:ext>
            </a:extLst>
          </p:cNvPr>
          <p:cNvSpPr/>
          <p:nvPr/>
        </p:nvSpPr>
        <p:spPr>
          <a:xfrm>
            <a:off x="484154" y="4739811"/>
            <a:ext cx="904875" cy="3333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367460-0B0C-4597-A106-F7774A1A5940}"/>
              </a:ext>
            </a:extLst>
          </p:cNvPr>
          <p:cNvSpPr/>
          <p:nvPr/>
        </p:nvSpPr>
        <p:spPr>
          <a:xfrm>
            <a:off x="3303554" y="3956696"/>
            <a:ext cx="2330029" cy="5449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224BBD-9FF6-40ED-9B2D-13602938455D}"/>
              </a:ext>
            </a:extLst>
          </p:cNvPr>
          <p:cNvSpPr/>
          <p:nvPr/>
        </p:nvSpPr>
        <p:spPr>
          <a:xfrm>
            <a:off x="7359276" y="4863424"/>
            <a:ext cx="2330029" cy="781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8073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Pixel </a:t>
            </a:r>
            <a:r>
              <a:rPr lang="ko-KR" altLang="en-US" dirty="0">
                <a:cs typeface="굴림"/>
                <a:sym typeface="굴림"/>
              </a:rPr>
              <a:t>하나에</a:t>
            </a:r>
            <a:r>
              <a:rPr lang="en-US" altLang="ko-KR" dirty="0">
                <a:cs typeface="굴림"/>
                <a:sym typeface="굴림"/>
              </a:rPr>
              <a:t>,</a:t>
            </a:r>
            <a:r>
              <a:rPr lang="ko-KR" altLang="en-US" dirty="0">
                <a:cs typeface="굴림"/>
                <a:sym typeface="굴림"/>
              </a:rPr>
              <a:t> 하나의 컬러를 나타냄</a:t>
            </a:r>
            <a:endParaRPr lang="en-US" altLang="ko-KR" dirty="0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Pixel</a:t>
            </a:r>
            <a:r>
              <a:rPr lang="ko-KR" altLang="en-US" dirty="0">
                <a:cs typeface="굴림"/>
                <a:sym typeface="굴림"/>
              </a:rPr>
              <a:t>이 모이면 </a:t>
            </a:r>
            <a:r>
              <a:rPr lang="en-US" altLang="ko-KR" dirty="0">
                <a:cs typeface="굴림"/>
                <a:sym typeface="굴림"/>
              </a:rPr>
              <a:t>= </a:t>
            </a:r>
            <a:r>
              <a:rPr lang="ko-KR" altLang="en-US" dirty="0">
                <a:cs typeface="굴림"/>
                <a:sym typeface="굴림"/>
              </a:rPr>
              <a:t>이미지 </a:t>
            </a:r>
            <a:r>
              <a:rPr lang="en-US" altLang="ko-KR" dirty="0">
                <a:cs typeface="굴림"/>
                <a:sym typeface="굴림"/>
              </a:rPr>
              <a:t>(</a:t>
            </a:r>
            <a:r>
              <a:rPr lang="ko-KR" altLang="en-US" dirty="0">
                <a:solidFill>
                  <a:srgbClr val="FF0000"/>
                </a:solidFill>
                <a:cs typeface="굴림"/>
                <a:sym typeface="굴림"/>
              </a:rPr>
              <a:t>영상</a:t>
            </a:r>
            <a:r>
              <a:rPr lang="en-US" altLang="ko-KR" dirty="0">
                <a:cs typeface="굴림"/>
                <a:sym typeface="굴림"/>
              </a:rPr>
              <a:t>)</a:t>
            </a:r>
          </a:p>
          <a:p>
            <a:pPr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이미지들을 모아 보여주면 </a:t>
            </a:r>
            <a:r>
              <a:rPr lang="en-US" altLang="ko-KR" dirty="0">
                <a:cs typeface="굴림"/>
                <a:sym typeface="굴림"/>
              </a:rPr>
              <a:t>= </a:t>
            </a:r>
            <a:r>
              <a:rPr lang="ko-KR" altLang="en-US" dirty="0">
                <a:solidFill>
                  <a:srgbClr val="FF0000"/>
                </a:solidFill>
                <a:cs typeface="굴림"/>
                <a:sym typeface="굴림"/>
              </a:rPr>
              <a:t>동영상</a:t>
            </a:r>
            <a:endParaRPr lang="en-US" altLang="ko-KR" dirty="0">
              <a:solidFill>
                <a:srgbClr val="FF0000"/>
              </a:solidFill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60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Pixel /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이미지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/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동영상</a:t>
            </a:r>
          </a:p>
        </p:txBody>
      </p:sp>
      <p:pic>
        <p:nvPicPr>
          <p:cNvPr id="4104" name="Picture 8" descr="https://www.cse.iitb.ac.in/~ajitvr/images/video.jpg">
            <a:extLst>
              <a:ext uri="{FF2B5EF4-FFF2-40B4-BE49-F238E27FC236}">
                <a16:creationId xmlns:a16="http://schemas.microsoft.com/office/drawing/2014/main" id="{12123262-6219-495A-8F2E-6515BBAEA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057" y="4084922"/>
            <a:ext cx="3379591" cy="22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수지 (1994년) - 위키백과, 우리 모두의 백과사전">
            <a:extLst>
              <a:ext uri="{FF2B5EF4-FFF2-40B4-BE49-F238E27FC236}">
                <a16:creationId xmlns:a16="http://schemas.microsoft.com/office/drawing/2014/main" id="{66E3A3B4-E41C-4B23-8935-0F7F8B800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59" y="2880360"/>
            <a:ext cx="1462043" cy="20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720C8C-C263-465C-9689-6F0753054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8875" y="3509911"/>
            <a:ext cx="1579935" cy="191493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E43E6C-5C9F-4AB9-9201-F4AEC019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2794" y="4486378"/>
            <a:ext cx="1462043" cy="14365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D8225A-90CB-44CF-BB41-269BCE8777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306" y="5307899"/>
            <a:ext cx="1160845" cy="11103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A176DC-6CE1-4A18-9097-832E3E3D8D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5169" y="4084922"/>
            <a:ext cx="2288549" cy="233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98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디지털 이미지를 이해 하려고 하는 인공지능의 한 분야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Filter</a:t>
            </a:r>
            <a:r>
              <a:rPr lang="ko-KR" altLang="en-US">
                <a:cs typeface="굴림"/>
                <a:sym typeface="굴림"/>
              </a:rPr>
              <a:t>를 통한 전처리 작업 및 특징 추출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물체 인식 및 분류</a:t>
            </a:r>
            <a:endParaRPr lang="en-US" altLang="ko-KR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61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Computer Vision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2490EF3-2A1D-4CDD-A498-9F689B8A4DB2}"/>
              </a:ext>
            </a:extLst>
          </p:cNvPr>
          <p:cNvSpPr/>
          <p:nvPr/>
        </p:nvSpPr>
        <p:spPr>
          <a:xfrm>
            <a:off x="2879203" y="4075676"/>
            <a:ext cx="2236674" cy="148191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OpenCV</a:t>
            </a:r>
          </a:p>
          <a:p>
            <a:pPr algn="ctr"/>
            <a:r>
              <a:rPr lang="en-US" altLang="ko-KR" b="1"/>
              <a:t>Library</a:t>
            </a:r>
            <a:endParaRPr lang="ko-KR" altLang="en-US" b="1"/>
          </a:p>
        </p:txBody>
      </p:sp>
      <p:pic>
        <p:nvPicPr>
          <p:cNvPr id="5125" name="Picture 5" descr="수지 (1994년) - 위키백과, 우리 모두의 백과사전">
            <a:extLst>
              <a:ext uri="{FF2B5EF4-FFF2-40B4-BE49-F238E27FC236}">
                <a16:creationId xmlns:a16="http://schemas.microsoft.com/office/drawing/2014/main" id="{A9C20BB9-5E4B-4772-971A-CEE5898C1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39" y="3619844"/>
            <a:ext cx="1682710" cy="23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" descr="수지 (1994년) - 위키백과, 우리 모두의 백과사전">
            <a:extLst>
              <a:ext uri="{FF2B5EF4-FFF2-40B4-BE49-F238E27FC236}">
                <a16:creationId xmlns:a16="http://schemas.microsoft.com/office/drawing/2014/main" id="{E831370B-1644-4C84-B5D0-9077F662A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61" y="3619844"/>
            <a:ext cx="1682710" cy="23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9A1F7EF-41F5-4A55-A34E-477CF55E71AF}"/>
              </a:ext>
            </a:extLst>
          </p:cNvPr>
          <p:cNvSpPr/>
          <p:nvPr/>
        </p:nvSpPr>
        <p:spPr>
          <a:xfrm>
            <a:off x="5594275" y="3269906"/>
            <a:ext cx="1052883" cy="3030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/>
              <a:t>Filter </a:t>
            </a:r>
            <a:r>
              <a:rPr lang="ko-KR" altLang="en-US" b="1"/>
              <a:t>적용</a:t>
            </a:r>
          </a:p>
        </p:txBody>
      </p:sp>
      <p:pic>
        <p:nvPicPr>
          <p:cNvPr id="14" name="Picture 5" descr="수지 (1994년) - 위키백과, 우리 모두의 백과사전">
            <a:extLst>
              <a:ext uri="{FF2B5EF4-FFF2-40B4-BE49-F238E27FC236}">
                <a16:creationId xmlns:a16="http://schemas.microsoft.com/office/drawing/2014/main" id="{91A3A0D5-4C68-47F4-81E0-6190CC1B3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693" y="3619844"/>
            <a:ext cx="1682710" cy="239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53A830C-E605-4618-A126-CBE7B24BDAB5}"/>
              </a:ext>
            </a:extLst>
          </p:cNvPr>
          <p:cNvSpPr/>
          <p:nvPr/>
        </p:nvSpPr>
        <p:spPr>
          <a:xfrm>
            <a:off x="7579265" y="3269906"/>
            <a:ext cx="1389570" cy="3030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/>
              <a:t>Object Detect</a:t>
            </a:r>
            <a:endParaRPr lang="ko-KR" altLang="en-US" b="1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D8753C9-34EB-45BE-9072-AB265D11F98C}"/>
              </a:ext>
            </a:extLst>
          </p:cNvPr>
          <p:cNvSpPr/>
          <p:nvPr/>
        </p:nvSpPr>
        <p:spPr>
          <a:xfrm>
            <a:off x="9678988" y="3269906"/>
            <a:ext cx="1624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/>
              <a:t>Classification</a:t>
            </a:r>
            <a:endParaRPr lang="ko-KR" altLang="en-US" b="1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24E6C92-C1B8-497D-BC83-72415240F2D8}"/>
              </a:ext>
            </a:extLst>
          </p:cNvPr>
          <p:cNvSpPr/>
          <p:nvPr/>
        </p:nvSpPr>
        <p:spPr>
          <a:xfrm>
            <a:off x="9678988" y="3639238"/>
            <a:ext cx="1786855" cy="23741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>
                <a:solidFill>
                  <a:schemeClr val="tx1"/>
                </a:solidFill>
              </a:rPr>
              <a:t>생명체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- </a:t>
            </a:r>
            <a:r>
              <a:rPr lang="ko-KR" altLang="en-US" sz="1600">
                <a:solidFill>
                  <a:schemeClr val="tx1"/>
                </a:solidFill>
              </a:rPr>
              <a:t>사람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- </a:t>
            </a:r>
            <a:r>
              <a:rPr lang="ko-KR" altLang="en-US" sz="1600">
                <a:solidFill>
                  <a:schemeClr val="tx1"/>
                </a:solidFill>
              </a:rPr>
              <a:t>여성</a:t>
            </a:r>
            <a:r>
              <a:rPr lang="en-US" altLang="ko-KR" sz="1600">
                <a:solidFill>
                  <a:schemeClr val="tx1"/>
                </a:solidFill>
              </a:rPr>
              <a:t>      </a:t>
            </a:r>
          </a:p>
          <a:p>
            <a:r>
              <a:rPr lang="en-US" altLang="ko-KR" sz="1600">
                <a:solidFill>
                  <a:schemeClr val="tx1"/>
                </a:solidFill>
              </a:rPr>
              <a:t>    - </a:t>
            </a:r>
            <a:r>
              <a:rPr lang="ko-KR" altLang="en-US" sz="1600">
                <a:solidFill>
                  <a:schemeClr val="tx1"/>
                </a:solidFill>
              </a:rPr>
              <a:t>가수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  - </a:t>
            </a:r>
            <a:r>
              <a:rPr lang="ko-KR" altLang="en-US" sz="1600">
                <a:solidFill>
                  <a:schemeClr val="tx1"/>
                </a:solidFill>
              </a:rPr>
              <a:t>걸그룹</a:t>
            </a:r>
            <a:endParaRPr lang="en-US" altLang="ko-KR" sz="1600">
              <a:solidFill>
                <a:schemeClr val="tx1"/>
              </a:solidFill>
            </a:endParaRPr>
          </a:p>
          <a:p>
            <a:r>
              <a:rPr lang="en-US" altLang="ko-KR" sz="1600">
                <a:solidFill>
                  <a:schemeClr val="tx1"/>
                </a:solidFill>
              </a:rPr>
              <a:t>        - </a:t>
            </a:r>
            <a:r>
              <a:rPr lang="ko-KR" altLang="en-US" sz="1600">
                <a:solidFill>
                  <a:schemeClr val="tx1"/>
                </a:solidFill>
              </a:rPr>
              <a:t>수지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179A40-BB48-4860-B09F-B2DEF6335A73}"/>
              </a:ext>
            </a:extLst>
          </p:cNvPr>
          <p:cNvSpPr/>
          <p:nvPr/>
        </p:nvSpPr>
        <p:spPr>
          <a:xfrm>
            <a:off x="7955194" y="4104098"/>
            <a:ext cx="522501" cy="3030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164826F-D763-4CE0-B8B6-B6B7E66B926C}"/>
              </a:ext>
            </a:extLst>
          </p:cNvPr>
          <p:cNvSpPr/>
          <p:nvPr/>
        </p:nvSpPr>
        <p:spPr>
          <a:xfrm>
            <a:off x="8072640" y="4523314"/>
            <a:ext cx="405055" cy="2080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2963BDD-6E11-4EEE-AD5C-996A97735CF2}"/>
              </a:ext>
            </a:extLst>
          </p:cNvPr>
          <p:cNvSpPr/>
          <p:nvPr/>
        </p:nvSpPr>
        <p:spPr>
          <a:xfrm>
            <a:off x="8008694" y="3924960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/>
              <a:t>눈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C5D388F-8889-4CBF-841A-A43AC8BAC72A}"/>
              </a:ext>
            </a:extLst>
          </p:cNvPr>
          <p:cNvSpPr/>
          <p:nvPr/>
        </p:nvSpPr>
        <p:spPr>
          <a:xfrm>
            <a:off x="8113575" y="4578658"/>
            <a:ext cx="41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/>
              <a:t>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1E0F54-22A9-1615-FF24-2E65C7831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9326" y="1545178"/>
            <a:ext cx="846177" cy="160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10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일상 생활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산업 전반적으로 활용 가능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의료기기 </a:t>
            </a:r>
            <a:r>
              <a:rPr lang="en-US" altLang="ko-KR">
                <a:cs typeface="굴림"/>
                <a:sym typeface="굴림"/>
              </a:rPr>
              <a:t>: Object Detection </a:t>
            </a:r>
            <a:r>
              <a:rPr lang="ko-KR" altLang="en-US">
                <a:cs typeface="굴림"/>
                <a:sym typeface="굴림"/>
              </a:rPr>
              <a:t>및 </a:t>
            </a:r>
            <a:r>
              <a:rPr lang="en-US" altLang="ko-KR">
                <a:cs typeface="굴림"/>
                <a:sym typeface="굴림"/>
              </a:rPr>
              <a:t>Classfication </a:t>
            </a:r>
            <a:r>
              <a:rPr lang="ko-KR" altLang="en-US">
                <a:cs typeface="굴림"/>
                <a:sym typeface="굴림"/>
              </a:rPr>
              <a:t>이용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얼굴 점이 맞는지 구분 가능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전 세계 사람 찾기 </a:t>
            </a:r>
            <a:r>
              <a:rPr lang="en-US" altLang="ko-KR">
                <a:cs typeface="굴림"/>
                <a:sym typeface="굴림"/>
              </a:rPr>
              <a:t>: CCTV</a:t>
            </a:r>
            <a:r>
              <a:rPr lang="ko-KR" altLang="en-US">
                <a:cs typeface="굴림"/>
                <a:sym typeface="굴림"/>
              </a:rPr>
              <a:t>의 영상으로 </a:t>
            </a:r>
            <a:r>
              <a:rPr lang="en-US" altLang="ko-KR">
                <a:cs typeface="굴림"/>
                <a:sym typeface="굴림"/>
              </a:rPr>
              <a:t>Facial Recognition System, </a:t>
            </a:r>
            <a:r>
              <a:rPr lang="ko-KR" altLang="en-US">
                <a:cs typeface="굴림"/>
                <a:sym typeface="굴림"/>
              </a:rPr>
              <a:t>관상 확인 가능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감정 인식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en-US" altLang="ko-KR"/>
              <a:t>Emotions Recognition, </a:t>
            </a:r>
            <a:r>
              <a:rPr lang="ko-KR" altLang="en-US"/>
              <a:t>첫 인상 확인 가능</a:t>
            </a:r>
            <a:endParaRPr lang="en-US" altLang="ko-KR"/>
          </a:p>
          <a:p>
            <a:pPr lvl="1">
              <a:lnSpc>
                <a:spcPct val="100000"/>
              </a:lnSpc>
              <a:defRPr sz="2400"/>
            </a:pPr>
            <a:r>
              <a:rPr lang="ko-KR" altLang="en-US"/>
              <a:t>자동차 </a:t>
            </a:r>
            <a:r>
              <a:rPr lang="en-US" altLang="ko-KR"/>
              <a:t>/ </a:t>
            </a:r>
            <a:r>
              <a:rPr lang="ko-KR" altLang="en-US"/>
              <a:t>국방 </a:t>
            </a:r>
            <a:r>
              <a:rPr lang="en-US" altLang="ko-KR"/>
              <a:t>/ </a:t>
            </a:r>
            <a:r>
              <a:rPr lang="ko-KR" altLang="en-US"/>
              <a:t>항공 </a:t>
            </a:r>
            <a:r>
              <a:rPr lang="en-US" altLang="ko-KR"/>
              <a:t>/ </a:t>
            </a:r>
            <a:r>
              <a:rPr lang="ko-KR" altLang="en-US"/>
              <a:t>보안 등</a:t>
            </a:r>
            <a:endParaRPr lang="en-US" altLang="ko-KR"/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/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62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Computer Vision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활용</a:t>
            </a:r>
          </a:p>
        </p:txBody>
      </p:sp>
      <p:pic>
        <p:nvPicPr>
          <p:cNvPr id="2052" name="Picture 4" descr="홍석윤의 AI 천일야화] 감정 읽는 AI 개발한다">
            <a:extLst>
              <a:ext uri="{FF2B5EF4-FFF2-40B4-BE49-F238E27FC236}">
                <a16:creationId xmlns:a16="http://schemas.microsoft.com/office/drawing/2014/main" id="{69E1F2D2-69AB-4D41-A413-412DAC88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918" y="3776662"/>
            <a:ext cx="3403832" cy="22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TRI, 교통혼잡 막는 차량 인식기술 세계 1위 - 헤럴드경제">
            <a:extLst>
              <a:ext uri="{FF2B5EF4-FFF2-40B4-BE49-F238E27FC236}">
                <a16:creationId xmlns:a16="http://schemas.microsoft.com/office/drawing/2014/main" id="{AEF59046-E54E-42EC-BEDF-499D213F9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71" y="3848451"/>
            <a:ext cx="3793281" cy="2130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1580532241407.gif">
            <a:extLst>
              <a:ext uri="{FF2B5EF4-FFF2-40B4-BE49-F238E27FC236}">
                <a16:creationId xmlns:a16="http://schemas.microsoft.com/office/drawing/2014/main" id="{E1C64F6E-14AF-4BD3-B90F-42C64F2400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7989" y="3770487"/>
            <a:ext cx="3031537" cy="227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6306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마이다스 </a:t>
            </a:r>
            <a:r>
              <a:rPr lang="en-US" altLang="ko-KR">
                <a:cs typeface="굴림"/>
                <a:sym typeface="굴림"/>
              </a:rPr>
              <a:t>IT</a:t>
            </a:r>
            <a:r>
              <a:rPr lang="ko-KR" altLang="en-US">
                <a:cs typeface="굴림"/>
                <a:sym typeface="굴림"/>
              </a:rPr>
              <a:t>에서 개발한 </a:t>
            </a:r>
            <a:r>
              <a:rPr lang="en-US" altLang="ko-KR">
                <a:cs typeface="굴림"/>
                <a:sym typeface="굴림"/>
              </a:rPr>
              <a:t>AI </a:t>
            </a:r>
            <a:r>
              <a:rPr lang="ko-KR" altLang="en-US">
                <a:cs typeface="굴림"/>
                <a:sym typeface="굴림"/>
              </a:rPr>
              <a:t>면접 </a:t>
            </a:r>
            <a:r>
              <a:rPr lang="en-US" altLang="ko-KR">
                <a:cs typeface="굴림"/>
                <a:sym typeface="굴림"/>
              </a:rPr>
              <a:t>SW</a:t>
            </a:r>
            <a:r>
              <a:rPr lang="ko-KR" altLang="en-US">
                <a:cs typeface="굴림"/>
                <a:sym typeface="굴림"/>
              </a:rPr>
              <a:t>를 국내에 도입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핵심 키워드 언급 여부 </a:t>
            </a:r>
            <a:r>
              <a:rPr lang="en-US" altLang="ko-KR">
                <a:cs typeface="굴림"/>
                <a:sym typeface="굴림"/>
              </a:rPr>
              <a:t>/ </a:t>
            </a:r>
            <a:r>
              <a:rPr lang="ko-KR" altLang="en-US">
                <a:cs typeface="굴림"/>
                <a:sym typeface="굴림"/>
              </a:rPr>
              <a:t>기쁨 수준 </a:t>
            </a:r>
            <a:r>
              <a:rPr lang="en-US" altLang="ko-KR">
                <a:cs typeface="굴림"/>
                <a:sym typeface="굴림"/>
              </a:rPr>
              <a:t>/ </a:t>
            </a:r>
            <a:r>
              <a:rPr lang="ko-KR" altLang="en-US">
                <a:cs typeface="굴림"/>
                <a:sym typeface="굴림"/>
              </a:rPr>
              <a:t>긴장 정도</a:t>
            </a: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63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[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참고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] AI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인적성 검사</a:t>
            </a:r>
          </a:p>
        </p:txBody>
      </p:sp>
      <p:pic>
        <p:nvPicPr>
          <p:cNvPr id="3074" name="Picture 2" descr="모니터 보며 상황대처 답변… 대면부담 없어 각광 : 뉴스 : 동아닷컴">
            <a:extLst>
              <a:ext uri="{FF2B5EF4-FFF2-40B4-BE49-F238E27FC236}">
                <a16:creationId xmlns:a16="http://schemas.microsoft.com/office/drawing/2014/main" id="{2E864AB6-6CC4-4CF8-A4BE-F6B7428CEF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895" y="3341907"/>
            <a:ext cx="4244829" cy="275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7DD1F01-81B4-40B0-B67A-02D9FB98F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939" y="2839878"/>
            <a:ext cx="5242227" cy="34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329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533775" y="3159125"/>
            <a:ext cx="5133975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OpenCV Library </a:t>
            </a:r>
            <a:r>
              <a:rPr lang="ko-KR" altLang="en-US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128774013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영상처리 행동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영상 조작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포토샵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영상 분석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영상 특징 뽑아내기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영상 인식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분류 작업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영상 통신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압축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보정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영상처리의 대표적인 </a:t>
            </a:r>
            <a:r>
              <a:rPr lang="en-US" altLang="ko-KR">
                <a:cs typeface="굴림"/>
                <a:sym typeface="굴림"/>
              </a:rPr>
              <a:t>Library : </a:t>
            </a:r>
            <a:r>
              <a:rPr lang="en-US" altLang="ko-KR">
                <a:solidFill>
                  <a:srgbClr val="FF0000"/>
                </a:solidFill>
                <a:cs typeface="굴림"/>
                <a:sym typeface="굴림"/>
              </a:rPr>
              <a:t>OpenCV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65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Image Processing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5" name="Picture 2" descr="OpenCV Logo">
            <a:extLst>
              <a:ext uri="{FF2B5EF4-FFF2-40B4-BE49-F238E27FC236}">
                <a16:creationId xmlns:a16="http://schemas.microsoft.com/office/drawing/2014/main" id="{764E0F54-43EE-48E3-A381-6120A4973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114" y="2253062"/>
            <a:ext cx="3033833" cy="30338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6402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영상처리 </a:t>
            </a:r>
            <a:r>
              <a:rPr lang="en-US" altLang="ko-KR">
                <a:cs typeface="굴림"/>
                <a:sym typeface="굴림"/>
              </a:rPr>
              <a:t>(Image Processing)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Computer Graphics</a:t>
            </a:r>
            <a:r>
              <a:rPr lang="ko-KR" altLang="en-US">
                <a:cs typeface="굴림"/>
                <a:sym typeface="굴림"/>
              </a:rPr>
              <a:t> </a:t>
            </a:r>
            <a:r>
              <a:rPr lang="en-US" altLang="ko-KR">
                <a:cs typeface="굴림"/>
                <a:sym typeface="굴림"/>
              </a:rPr>
              <a:t>: </a:t>
            </a:r>
            <a:r>
              <a:rPr lang="ko-KR" altLang="en-US">
                <a:cs typeface="굴림"/>
                <a:sym typeface="굴림"/>
              </a:rPr>
              <a:t>멋진 영상을 만들어 내는 것에 </a:t>
            </a:r>
            <a:r>
              <a:rPr lang="en-US" altLang="ko-KR">
                <a:cs typeface="굴림"/>
                <a:sym typeface="굴림"/>
              </a:rPr>
              <a:t>Focus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Computer Vision : </a:t>
            </a:r>
            <a:r>
              <a:rPr lang="ko-KR" altLang="en-US">
                <a:cs typeface="굴림"/>
                <a:sym typeface="굴림"/>
              </a:rPr>
              <a:t>영상의 인식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이해에 </a:t>
            </a:r>
            <a:r>
              <a:rPr lang="en-US" altLang="ko-KR">
                <a:cs typeface="굴림"/>
                <a:sym typeface="굴림"/>
              </a:rPr>
              <a:t>Focus</a:t>
            </a:r>
          </a:p>
          <a:p>
            <a:pPr lvl="1">
              <a:lnSpc>
                <a:spcPct val="100000"/>
              </a:lnSpc>
              <a:defRPr sz="2400"/>
            </a:pP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66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컴퓨터 그래픽과 비전은 다르다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.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112808-257C-4469-8A57-AAE88471BDA5}"/>
              </a:ext>
            </a:extLst>
          </p:cNvPr>
          <p:cNvSpPr/>
          <p:nvPr/>
        </p:nvSpPr>
        <p:spPr>
          <a:xfrm>
            <a:off x="2776453" y="2944134"/>
            <a:ext cx="6018413" cy="297882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F26A0-8A24-4FC8-9B5A-DAF0358215D2}"/>
              </a:ext>
            </a:extLst>
          </p:cNvPr>
          <p:cNvSpPr txBox="1"/>
          <p:nvPr/>
        </p:nvSpPr>
        <p:spPr>
          <a:xfrm>
            <a:off x="3000308" y="2473620"/>
            <a:ext cx="4813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/>
              <a:t>Image Processing(OpenCV)</a:t>
            </a:r>
            <a:endParaRPr lang="ko-KR" altLang="en-US" sz="2000" b="1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E823BB3-BBCB-4D2A-9E83-68DAB648846D}"/>
              </a:ext>
            </a:extLst>
          </p:cNvPr>
          <p:cNvSpPr/>
          <p:nvPr/>
        </p:nvSpPr>
        <p:spPr>
          <a:xfrm>
            <a:off x="3424844" y="3591098"/>
            <a:ext cx="1995054" cy="15960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Computer</a:t>
            </a:r>
          </a:p>
          <a:p>
            <a:pPr algn="ctr"/>
            <a:r>
              <a:rPr lang="en-US" altLang="ko-KR" b="1"/>
              <a:t>Vision</a:t>
            </a:r>
            <a:endParaRPr lang="ko-KR" altLang="en-US" b="1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47050D3-14FF-49BA-8B19-72675FE6AE12}"/>
              </a:ext>
            </a:extLst>
          </p:cNvPr>
          <p:cNvSpPr/>
          <p:nvPr/>
        </p:nvSpPr>
        <p:spPr>
          <a:xfrm>
            <a:off x="5913291" y="3591098"/>
            <a:ext cx="1995054" cy="159604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Computer</a:t>
            </a:r>
          </a:p>
          <a:p>
            <a:pPr algn="ctr"/>
            <a:r>
              <a:rPr lang="en-US" altLang="ko-KR" b="1"/>
              <a:t>Graphics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2492963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/>
              <a:t>학습 목표를 이해 해 보자</a:t>
            </a:r>
            <a:r>
              <a:rPr lang="en-US" altLang="ko-KR"/>
              <a:t>.</a:t>
            </a:r>
          </a:p>
          <a:p>
            <a:pPr marL="0" indent="0">
              <a:buNone/>
            </a:pPr>
            <a:endParaRPr lang="en-US" altLang="ko-KR"/>
          </a:p>
          <a:p>
            <a:pPr marL="971550" lvl="1" indent="-514350">
              <a:buAutoNum type="arabicPeriod"/>
            </a:pPr>
            <a:r>
              <a:rPr lang="en-US" altLang="ko-KR"/>
              <a:t>OpenCV</a:t>
            </a:r>
            <a:r>
              <a:rPr lang="ko-KR" altLang="en-US"/>
              <a:t>는 </a:t>
            </a:r>
            <a:r>
              <a:rPr lang="en-US" altLang="ko-KR"/>
              <a:t>Image Processing</a:t>
            </a:r>
            <a:r>
              <a:rPr lang="ko-KR" altLang="en-US"/>
              <a:t>에 대표적인 </a:t>
            </a:r>
            <a:r>
              <a:rPr lang="en-US" altLang="ko-KR"/>
              <a:t>Library</a:t>
            </a:r>
            <a:r>
              <a:rPr lang="ko-KR" altLang="en-US"/>
              <a:t> 이다</a:t>
            </a:r>
            <a:r>
              <a:rPr lang="en-US" altLang="ko-KR"/>
              <a:t>.</a:t>
            </a:r>
          </a:p>
          <a:p>
            <a:pPr marL="971550" lvl="1" indent="-514350">
              <a:buAutoNum type="arabicPeriod"/>
            </a:pPr>
            <a:r>
              <a:rPr lang="en-US" altLang="ko-KR"/>
              <a:t>Image Processing </a:t>
            </a:r>
            <a:r>
              <a:rPr lang="ko-KR" altLang="en-US"/>
              <a:t>중 </a:t>
            </a:r>
            <a:r>
              <a:rPr lang="en-US" altLang="ko-KR"/>
              <a:t>Vision</a:t>
            </a:r>
            <a:r>
              <a:rPr lang="ko-KR" altLang="en-US"/>
              <a:t>에 대해 학습 한다</a:t>
            </a:r>
            <a:r>
              <a:rPr lang="en-US" altLang="ko-KR"/>
              <a:t>.</a:t>
            </a:r>
          </a:p>
          <a:p>
            <a:pPr marL="971550" lvl="1" indent="-514350">
              <a:buAutoNum type="arabicPeriod"/>
            </a:pPr>
            <a:r>
              <a:rPr lang="ko-KR" altLang="en-US"/>
              <a:t>카메라 모듈을 이용하여 디지털 이미지를 생성한다</a:t>
            </a:r>
            <a:r>
              <a:rPr lang="en-US" altLang="ko-KR"/>
              <a:t>.</a:t>
            </a:r>
          </a:p>
          <a:p>
            <a:pPr marL="971550" lvl="1" indent="-514350">
              <a:buAutoNum type="arabicPeriod"/>
            </a:pPr>
            <a:r>
              <a:rPr lang="ko-KR" altLang="en-US"/>
              <a:t>디지털 이미지에서 </a:t>
            </a:r>
            <a:r>
              <a:rPr lang="en-US" altLang="ko-KR"/>
              <a:t>Filter</a:t>
            </a:r>
            <a:r>
              <a:rPr lang="ko-KR" altLang="en-US"/>
              <a:t>를 적용하여 전처리 작업을 수행한다</a:t>
            </a:r>
            <a:r>
              <a:rPr lang="en-US" altLang="ko-KR"/>
              <a:t>.</a:t>
            </a:r>
          </a:p>
          <a:p>
            <a:pPr marL="971550" lvl="1" indent="-514350">
              <a:buAutoNum type="arabicPeriod"/>
            </a:pPr>
            <a:r>
              <a:rPr lang="ko-KR" altLang="en-US"/>
              <a:t>전처리 작업 이후</a:t>
            </a:r>
            <a:r>
              <a:rPr lang="en-US" altLang="ko-KR"/>
              <a:t>, </a:t>
            </a:r>
            <a:r>
              <a:rPr lang="ko-KR" altLang="en-US"/>
              <a:t>특징을 추출한다</a:t>
            </a:r>
            <a:r>
              <a:rPr lang="en-US" altLang="ko-KR"/>
              <a:t>.</a:t>
            </a:r>
          </a:p>
          <a:p>
            <a:pPr marL="971550" lvl="1" indent="-514350">
              <a:buAutoNum type="arabicPeriod"/>
            </a:pPr>
            <a:r>
              <a:rPr lang="ko-KR" altLang="en-US"/>
              <a:t>추출된 특징을 이용하여 </a:t>
            </a:r>
            <a:r>
              <a:rPr lang="en-US" altLang="ko-KR"/>
              <a:t>Object Detection </a:t>
            </a:r>
            <a:r>
              <a:rPr lang="ko-KR" altLang="en-US"/>
              <a:t>알고리즘으로 </a:t>
            </a:r>
            <a:br>
              <a:rPr lang="en-US" altLang="ko-KR"/>
            </a:br>
            <a:r>
              <a:rPr lang="ko-KR" altLang="en-US"/>
              <a:t>얼굴인식을 수행한다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67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학습목표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CFE4496-A487-4D93-A2EF-5973D3B7BDAE}"/>
              </a:ext>
            </a:extLst>
          </p:cNvPr>
          <p:cNvSpPr/>
          <p:nvPr/>
        </p:nvSpPr>
        <p:spPr>
          <a:xfrm>
            <a:off x="4555375" y="5263141"/>
            <a:ext cx="6865026" cy="8312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위 용어를 모두 이해했다면</a:t>
            </a:r>
            <a:r>
              <a:rPr lang="en-US" altLang="ko-KR"/>
              <a:t>, </a:t>
            </a:r>
            <a:r>
              <a:rPr lang="ko-KR" altLang="en-US"/>
              <a:t>지금까지 완벽하게 이해 한 것</a:t>
            </a:r>
          </a:p>
        </p:txBody>
      </p:sp>
    </p:spTree>
    <p:extLst>
      <p:ext uri="{BB962C8B-B14F-4D97-AF65-F5344CB8AC3E}">
        <p14:creationId xmlns:p14="http://schemas.microsoft.com/office/powerpoint/2010/main" val="2885018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OpenCV </a:t>
            </a:r>
            <a:r>
              <a:rPr lang="ko-KR" altLang="en-US">
                <a:cs typeface="굴림"/>
                <a:sym typeface="굴림"/>
              </a:rPr>
              <a:t>핵심 내용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Opnesource </a:t>
            </a:r>
            <a:r>
              <a:rPr lang="en-US" altLang="ko-KR">
                <a:solidFill>
                  <a:srgbClr val="FF0000"/>
                </a:solidFill>
                <a:cs typeface="굴림"/>
                <a:sym typeface="굴림"/>
              </a:rPr>
              <a:t>Computer Vision</a:t>
            </a:r>
            <a:r>
              <a:rPr lang="en-US" altLang="ko-KR">
                <a:cs typeface="굴림"/>
                <a:sym typeface="굴림"/>
              </a:rPr>
              <a:t> Library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Vision + Machine Learning </a:t>
            </a:r>
            <a:r>
              <a:rPr lang="ko-KR" altLang="en-US">
                <a:cs typeface="굴림"/>
                <a:sym typeface="굴림"/>
              </a:rPr>
              <a:t>전문 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BSD </a:t>
            </a:r>
            <a:r>
              <a:rPr lang="ko-KR" altLang="en-US">
                <a:cs typeface="굴림"/>
                <a:sym typeface="굴림"/>
              </a:rPr>
              <a:t>라이선스로 기업도 무료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2500 </a:t>
            </a:r>
            <a:r>
              <a:rPr lang="ko-KR" altLang="en-US">
                <a:cs typeface="굴림"/>
                <a:sym typeface="굴림"/>
              </a:rPr>
              <a:t>개 이상의 비전 </a:t>
            </a:r>
            <a:r>
              <a:rPr lang="en-US" altLang="ko-KR">
                <a:cs typeface="굴림"/>
                <a:sym typeface="굴림"/>
              </a:rPr>
              <a:t>+ </a:t>
            </a:r>
            <a:r>
              <a:rPr lang="ko-KR" altLang="en-US">
                <a:cs typeface="굴림"/>
                <a:sym typeface="굴림"/>
              </a:rPr>
              <a:t>머신러닝 알고리즘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기본은 </a:t>
            </a:r>
            <a:r>
              <a:rPr lang="en-US" altLang="ko-KR">
                <a:cs typeface="굴림"/>
                <a:sym typeface="굴림"/>
              </a:rPr>
              <a:t>C++</a:t>
            </a:r>
            <a:r>
              <a:rPr lang="ko-KR" altLang="en-US">
                <a:cs typeface="굴림"/>
                <a:sym typeface="굴림"/>
              </a:rPr>
              <a:t>이고</a:t>
            </a:r>
            <a:r>
              <a:rPr lang="en-US" altLang="ko-KR">
                <a:cs typeface="굴림"/>
                <a:sym typeface="굴림"/>
              </a:rPr>
              <a:t>, Python / Java Interface </a:t>
            </a:r>
            <a:r>
              <a:rPr lang="ko-KR" altLang="en-US">
                <a:cs typeface="굴림"/>
                <a:sym typeface="굴림"/>
              </a:rPr>
              <a:t>지원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멀티 플랫폼 지원 </a:t>
            </a:r>
            <a:r>
              <a:rPr lang="en-US" altLang="ko-KR">
                <a:cs typeface="굴림"/>
                <a:sym typeface="굴림"/>
              </a:rPr>
              <a:t>Window / Linux / Mac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68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OpenCV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947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Python</a:t>
            </a:r>
            <a:r>
              <a:rPr lang="ko-KR" altLang="en-US">
                <a:cs typeface="굴림"/>
                <a:sym typeface="굴림"/>
              </a:rPr>
              <a:t>으로 </a:t>
            </a:r>
            <a:r>
              <a:rPr lang="en-US" altLang="ko-KR">
                <a:cs typeface="굴림"/>
                <a:sym typeface="굴림"/>
              </a:rPr>
              <a:t>OpenCV</a:t>
            </a:r>
            <a:r>
              <a:rPr lang="ko-KR" altLang="en-US">
                <a:cs typeface="굴림"/>
                <a:sym typeface="굴림"/>
              </a:rPr>
              <a:t> </a:t>
            </a:r>
            <a:r>
              <a:rPr lang="en-US" altLang="ko-KR">
                <a:cs typeface="굴림"/>
                <a:sym typeface="굴림"/>
              </a:rPr>
              <a:t>C++ Libary</a:t>
            </a:r>
            <a:r>
              <a:rPr lang="ko-KR" altLang="en-US">
                <a:cs typeface="굴림"/>
                <a:sym typeface="굴림"/>
              </a:rPr>
              <a:t>를 사용할 수 있도록 함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Python</a:t>
            </a:r>
            <a:r>
              <a:rPr lang="ko-KR" altLang="en-US">
                <a:cs typeface="굴림"/>
                <a:sym typeface="굴림"/>
              </a:rPr>
              <a:t>용 </a:t>
            </a:r>
            <a:r>
              <a:rPr lang="en-US" altLang="ko-KR">
                <a:cs typeface="굴림"/>
                <a:sym typeface="굴림"/>
              </a:rPr>
              <a:t>OpenCV</a:t>
            </a:r>
            <a:r>
              <a:rPr lang="ko-KR" altLang="en-US">
                <a:cs typeface="굴림"/>
                <a:sym typeface="굴림"/>
              </a:rPr>
              <a:t>는 다음과 같은 특징이 있음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>
                <a:cs typeface="굴림"/>
                <a:sym typeface="굴림"/>
              </a:rPr>
              <a:t>내부 적으로 수학 </a:t>
            </a:r>
            <a:r>
              <a:rPr lang="en-US" altLang="ko-KR">
                <a:cs typeface="굴림"/>
                <a:sym typeface="굴림"/>
              </a:rPr>
              <a:t>Library</a:t>
            </a:r>
            <a:r>
              <a:rPr lang="ko-KR" altLang="en-US">
                <a:cs typeface="굴림"/>
                <a:sym typeface="굴림"/>
              </a:rPr>
              <a:t>인 </a:t>
            </a:r>
            <a:r>
              <a:rPr lang="en-US" altLang="ko-KR">
                <a:cs typeface="굴림"/>
                <a:sym typeface="굴림"/>
              </a:rPr>
              <a:t>Numpy</a:t>
            </a:r>
            <a:r>
              <a:rPr lang="ko-KR" altLang="en-US">
                <a:cs typeface="굴림"/>
                <a:sym typeface="굴림"/>
              </a:rPr>
              <a:t>를 이용함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Numpy Library</a:t>
            </a:r>
            <a:r>
              <a:rPr lang="ko-KR" altLang="en-US">
                <a:cs typeface="굴림"/>
                <a:sym typeface="굴림"/>
              </a:rPr>
              <a:t>의 객체로 결과를 </a:t>
            </a:r>
            <a:r>
              <a:rPr lang="en-US" altLang="ko-KR">
                <a:cs typeface="굴림"/>
                <a:sym typeface="굴림"/>
              </a:rPr>
              <a:t>return </a:t>
            </a:r>
            <a:r>
              <a:rPr lang="ko-KR" altLang="en-US">
                <a:cs typeface="굴림"/>
                <a:sym typeface="굴림"/>
              </a:rPr>
              <a:t>받음</a:t>
            </a: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69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OpenCV + Python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81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15D27E0-E03F-4BF5-A532-A3DDFA201F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우리 실습은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리눅스 커널 </a:t>
            </a:r>
            <a:r>
              <a:rPr lang="en-US" altLang="ko-KR" dirty="0"/>
              <a:t>6.1.21 </a:t>
            </a:r>
            <a:r>
              <a:rPr lang="ko-KR" altLang="en-US" dirty="0"/>
              <a:t>버전에서 테스트 완료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1E2DA07-939D-4F93-9B0C-D13A9EC8D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리눅스 커널 기준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EE4BDA-D43F-43B0-A2F5-E502B4CEE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027" y="3603231"/>
            <a:ext cx="4629796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2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533775" y="3159125"/>
            <a:ext cx="5133975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OpenCV</a:t>
            </a:r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와 </a:t>
            </a:r>
            <a:r>
              <a:rPr lang="en-US" altLang="ko-KR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Qt</a:t>
            </a:r>
            <a:endParaRPr lang="ko-KR" altLang="en-US" sz="3200" b="1" dirty="0">
              <a:latin typeface="삼성긴고딕OTF Regular" panose="020B0600000101010101" pitchFamily="34" charset="-127"/>
              <a:ea typeface="삼성긴고딕OTF Regular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5047029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err="1"/>
              <a:t>샘플코드</a:t>
            </a:r>
            <a:r>
              <a:rPr lang="ko-KR" altLang="en-US" dirty="0"/>
              <a:t> 준비하기</a:t>
            </a:r>
            <a:endParaRPr lang="en-US" altLang="ko-KR" dirty="0"/>
          </a:p>
          <a:p>
            <a:pPr lvl="1"/>
            <a:r>
              <a:rPr lang="en-US" altLang="ko-KR" dirty="0"/>
              <a:t>label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샘플 소스코드 준비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OpenCV</a:t>
            </a:r>
            <a:r>
              <a:rPr lang="en-US" altLang="ko-KR" dirty="0"/>
              <a:t> </a:t>
            </a:r>
            <a:r>
              <a:rPr lang="ko-KR" altLang="en-US" dirty="0"/>
              <a:t>없이 이미지 출력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4637F42-97D7-4241-B92D-104CCD3C6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950" y="1113239"/>
            <a:ext cx="5474882" cy="55441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5F34496-4F73-84C9-018F-295B3F642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00" y="2877911"/>
            <a:ext cx="4868726" cy="37795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FC4831-7B88-3198-1EFF-AC67E3A83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289" y="1395825"/>
            <a:ext cx="2610214" cy="1257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EBFD99-8CDA-11D2-1699-E59431C94945}"/>
              </a:ext>
            </a:extLst>
          </p:cNvPr>
          <p:cNvSpPr txBox="1"/>
          <p:nvPr/>
        </p:nvSpPr>
        <p:spPr>
          <a:xfrm>
            <a:off x="2188105" y="4413724"/>
            <a:ext cx="14221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err="1">
                <a:solidFill>
                  <a:srgbClr val="FF0000"/>
                </a:solidFill>
              </a:rPr>
              <a:t>piclbl</a:t>
            </a:r>
            <a:endParaRPr lang="ko-KR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9444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QImage : </a:t>
            </a:r>
            <a:r>
              <a:rPr lang="ko-KR" altLang="en-US">
                <a:cs typeface="굴림"/>
                <a:sym typeface="굴림"/>
              </a:rPr>
              <a:t>이미지 파일을 읽어 메모리에 올려</a:t>
            </a:r>
            <a:r>
              <a:rPr lang="en-US" altLang="ko-KR">
                <a:cs typeface="굴림"/>
                <a:sym typeface="굴림"/>
              </a:rPr>
              <a:t>, </a:t>
            </a:r>
            <a:r>
              <a:rPr lang="ko-KR" altLang="en-US">
                <a:cs typeface="굴림"/>
                <a:sym typeface="굴림"/>
              </a:rPr>
              <a:t>픽셀 편집 가능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QPixmap : </a:t>
            </a:r>
            <a:r>
              <a:rPr lang="ko-KR" altLang="en-US">
                <a:cs typeface="굴림"/>
                <a:sym typeface="굴림"/>
              </a:rPr>
              <a:t>메모리에 있는 이미지파일을 화면에 출력</a:t>
            </a: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72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OpenCV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없이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Qt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로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Image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출력하기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299D3C-8E1E-44E5-8405-D0EE5F57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745" y="2863564"/>
            <a:ext cx="3276551" cy="25899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AFA140B-B207-68C4-1105-5CECA2A2D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603" y="2643851"/>
            <a:ext cx="5991963" cy="299082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13693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다음과 같은 과정으로 설치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/>
              <a:t>opencv</a:t>
            </a:r>
            <a:r>
              <a:rPr lang="en-US" altLang="ko-KR" dirty="0"/>
              <a:t>-</a:t>
            </a:r>
            <a:r>
              <a:rPr lang="en-US" altLang="ko-KR" dirty="0" err="1"/>
              <a:t>contrib</a:t>
            </a:r>
            <a:r>
              <a:rPr lang="en-US" altLang="ko-KR" dirty="0"/>
              <a:t>-python </a:t>
            </a:r>
            <a:r>
              <a:rPr lang="ko-KR" altLang="en-US" dirty="0"/>
              <a:t>패키지 추가</a:t>
            </a: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Pycharm</a:t>
            </a:r>
            <a:r>
              <a:rPr lang="en-US" altLang="ko-KR" dirty="0"/>
              <a:t> </a:t>
            </a:r>
            <a:r>
              <a:rPr lang="ko-KR" altLang="en-US" dirty="0"/>
              <a:t>에 </a:t>
            </a:r>
            <a:r>
              <a:rPr lang="en-US" altLang="ko-KR" dirty="0"/>
              <a:t>OpenCV </a:t>
            </a:r>
            <a:r>
              <a:rPr lang="ko-KR" altLang="en-US" dirty="0"/>
              <a:t>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284" y="2620234"/>
            <a:ext cx="5792008" cy="29817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4152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E5DCDBC-8302-4661-AB8E-431BCDA6CE54}"/>
              </a:ext>
            </a:extLst>
          </p:cNvPr>
          <p:cNvSpPr/>
          <p:nvPr/>
        </p:nvSpPr>
        <p:spPr>
          <a:xfrm>
            <a:off x="2287482" y="4458305"/>
            <a:ext cx="6190213" cy="123028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OpenCV</a:t>
            </a:r>
            <a:r>
              <a:rPr lang="ko-KR" altLang="en-US" dirty="0">
                <a:cs typeface="굴림"/>
                <a:sym typeface="굴림"/>
              </a:rPr>
              <a:t>의 </a:t>
            </a:r>
            <a:r>
              <a:rPr lang="ko-KR" altLang="en-US">
                <a:cs typeface="굴림"/>
                <a:sym typeface="굴림"/>
              </a:rPr>
              <a:t>결과를 </a:t>
            </a:r>
            <a:r>
              <a:rPr lang="en-US" altLang="ko-KR">
                <a:cs typeface="굴림"/>
                <a:sym typeface="굴림"/>
              </a:rPr>
              <a:t>Qt</a:t>
            </a:r>
            <a:r>
              <a:rPr lang="ko-KR" altLang="en-US">
                <a:cs typeface="굴림"/>
                <a:sym typeface="굴림"/>
              </a:rPr>
              <a:t>로 </a:t>
            </a:r>
            <a:r>
              <a:rPr lang="ko-KR" altLang="en-US" dirty="0">
                <a:cs typeface="굴림"/>
                <a:sym typeface="굴림"/>
              </a:rPr>
              <a:t>출력하기 위한 과정</a:t>
            </a:r>
            <a:endParaRPr lang="en-US" altLang="ko-KR" dirty="0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  <a:defRPr sz="2400"/>
            </a:pPr>
            <a:r>
              <a:rPr lang="en-US" altLang="ko-KR" dirty="0">
                <a:cs typeface="굴림"/>
                <a:sym typeface="굴림"/>
              </a:rPr>
              <a:t>cv2</a:t>
            </a:r>
            <a:r>
              <a:rPr lang="ko-KR" altLang="en-US" dirty="0">
                <a:cs typeface="굴림"/>
                <a:sym typeface="굴림"/>
              </a:rPr>
              <a:t>로 파일을 연다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  <a:defRPr sz="2400"/>
            </a:pPr>
            <a:r>
              <a:rPr lang="en-US" altLang="ko-KR" dirty="0">
                <a:solidFill>
                  <a:schemeClr val="accent2"/>
                </a:solidFill>
                <a:cs typeface="굴림"/>
                <a:sym typeface="굴림"/>
              </a:rPr>
              <a:t>BGR </a:t>
            </a:r>
            <a:r>
              <a:rPr lang="ko-KR" altLang="en-US" dirty="0">
                <a:solidFill>
                  <a:schemeClr val="accent2"/>
                </a:solidFill>
                <a:cs typeface="굴림"/>
                <a:sym typeface="굴림"/>
              </a:rPr>
              <a:t>순서로 저장된 이미지를 </a:t>
            </a:r>
            <a:r>
              <a:rPr lang="en-US" altLang="ko-KR" dirty="0">
                <a:solidFill>
                  <a:schemeClr val="accent2"/>
                </a:solidFill>
                <a:cs typeface="굴림"/>
                <a:sym typeface="굴림"/>
              </a:rPr>
              <a:t>RGB</a:t>
            </a:r>
            <a:r>
              <a:rPr lang="ko-KR" altLang="en-US" dirty="0">
                <a:solidFill>
                  <a:schemeClr val="accent2"/>
                </a:solidFill>
                <a:cs typeface="굴림"/>
                <a:sym typeface="굴림"/>
              </a:rPr>
              <a:t>로 변경</a:t>
            </a:r>
            <a:endParaRPr lang="en-US" altLang="ko-KR" dirty="0">
              <a:solidFill>
                <a:schemeClr val="accent2"/>
              </a:solidFill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  <a:defRPr sz="2400"/>
            </a:pPr>
            <a:r>
              <a:rPr lang="en-US" altLang="ko-KR" dirty="0">
                <a:cs typeface="굴림"/>
                <a:sym typeface="굴림"/>
              </a:rPr>
              <a:t>cv2</a:t>
            </a:r>
            <a:r>
              <a:rPr lang="ko-KR" altLang="en-US" dirty="0">
                <a:cs typeface="굴림"/>
                <a:sym typeface="굴림"/>
              </a:rPr>
              <a:t>의 이미지 객체를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en-US" altLang="ko-KR" dirty="0" err="1">
                <a:cs typeface="굴림"/>
                <a:sym typeface="굴림"/>
              </a:rPr>
              <a:t>QImage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객체로 변환</a:t>
            </a:r>
            <a:endParaRPr lang="en-US" altLang="ko-KR" dirty="0">
              <a:cs typeface="굴림"/>
              <a:sym typeface="굴림"/>
            </a:endParaRPr>
          </a:p>
          <a:p>
            <a:pPr marL="914400" lvl="1" indent="-457200">
              <a:lnSpc>
                <a:spcPct val="100000"/>
              </a:lnSpc>
              <a:buFont typeface="+mj-lt"/>
              <a:buAutoNum type="arabicPeriod"/>
              <a:defRPr sz="2400"/>
            </a:pPr>
            <a:r>
              <a:rPr lang="en-US" altLang="ko-KR" dirty="0" err="1">
                <a:cs typeface="굴림"/>
                <a:sym typeface="굴림"/>
              </a:rPr>
              <a:t>QImage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객체를 </a:t>
            </a:r>
            <a:r>
              <a:rPr lang="en-US" altLang="ko-KR" dirty="0" err="1">
                <a:cs typeface="굴림"/>
                <a:sym typeface="굴림"/>
              </a:rPr>
              <a:t>QPixmap</a:t>
            </a:r>
            <a:r>
              <a:rPr lang="ko-KR" altLang="en-US" dirty="0">
                <a:cs typeface="굴림"/>
                <a:sym typeface="굴림"/>
              </a:rPr>
              <a:t>으로 출력하기</a:t>
            </a:r>
            <a:endParaRPr lang="en-US" altLang="ko-KR" dirty="0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74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OpenCV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로 이미지 불러오기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B2BE2AC-3B17-4A0E-BD99-1D97A9C40585}"/>
              </a:ext>
            </a:extLst>
          </p:cNvPr>
          <p:cNvSpPr/>
          <p:nvPr/>
        </p:nvSpPr>
        <p:spPr>
          <a:xfrm>
            <a:off x="980902" y="3740727"/>
            <a:ext cx="2593571" cy="259357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OpenCV </a:t>
            </a:r>
            <a:r>
              <a:rPr lang="ko-KR" altLang="en-US" sz="2000"/>
              <a:t>로</a:t>
            </a:r>
            <a:br>
              <a:rPr lang="en-US" altLang="ko-KR" sz="2000"/>
            </a:br>
            <a:r>
              <a:rPr lang="ko-KR" altLang="en-US" sz="2000"/>
              <a:t>이미지 열기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0D59217-DF73-41F7-9184-BECCBADB75F7}"/>
              </a:ext>
            </a:extLst>
          </p:cNvPr>
          <p:cNvSpPr/>
          <p:nvPr/>
        </p:nvSpPr>
        <p:spPr>
          <a:xfrm>
            <a:off x="4261296" y="3740726"/>
            <a:ext cx="2593571" cy="259357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OpenCV</a:t>
            </a:r>
            <a:r>
              <a:rPr lang="ko-KR" altLang="en-US" sz="2000"/>
              <a:t>로</a:t>
            </a:r>
            <a:br>
              <a:rPr lang="en-US" altLang="ko-KR" sz="2000"/>
            </a:br>
            <a:r>
              <a:rPr lang="en-US" altLang="ko-KR" sz="2000"/>
              <a:t>Image Processing</a:t>
            </a:r>
            <a:endParaRPr lang="ko-KR" altLang="en-US" sz="200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9C19EF6-EB5F-4C02-B750-4C0325C47056}"/>
              </a:ext>
            </a:extLst>
          </p:cNvPr>
          <p:cNvSpPr/>
          <p:nvPr/>
        </p:nvSpPr>
        <p:spPr>
          <a:xfrm>
            <a:off x="8831058" y="3776662"/>
            <a:ext cx="2593571" cy="2593571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/>
              <a:t>Qt</a:t>
            </a:r>
            <a:r>
              <a:rPr lang="ko-KR" altLang="en-US" sz="2000"/>
              <a:t>로 출력</a:t>
            </a:r>
            <a:br>
              <a:rPr lang="en-US" altLang="ko-KR" sz="2000"/>
            </a:br>
            <a:r>
              <a:rPr lang="en-US" altLang="ko-KR" sz="2000"/>
              <a:t>QImage, QPixmap</a:t>
            </a:r>
            <a:r>
              <a:rPr lang="ko-KR" altLang="en-US" sz="2000"/>
              <a:t> 사용</a:t>
            </a:r>
          </a:p>
        </p:txBody>
      </p:sp>
    </p:spTree>
    <p:extLst>
      <p:ext uri="{BB962C8B-B14F-4D97-AF65-F5344CB8AC3E}">
        <p14:creationId xmlns:p14="http://schemas.microsoft.com/office/powerpoint/2010/main" val="34769342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label </a:t>
            </a:r>
            <a:r>
              <a:rPr lang="ko-KR" altLang="en-US" dirty="0">
                <a:cs typeface="굴림"/>
                <a:sym typeface="굴림"/>
              </a:rPr>
              <a:t>하나 추가 후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en-US" altLang="ko-KR" dirty="0" err="1">
                <a:cs typeface="굴림"/>
                <a:sym typeface="굴림"/>
              </a:rPr>
              <a:t>styleSheet</a:t>
            </a:r>
            <a:r>
              <a:rPr lang="ko-KR" altLang="en-US" dirty="0">
                <a:cs typeface="굴림"/>
                <a:sym typeface="굴림"/>
              </a:rPr>
              <a:t>에서 배경컬러를 지정한다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label</a:t>
            </a:r>
            <a:r>
              <a:rPr lang="ko-KR" altLang="en-US" dirty="0">
                <a:cs typeface="굴림"/>
                <a:sym typeface="굴림"/>
              </a:rPr>
              <a:t>에 </a:t>
            </a:r>
            <a:r>
              <a:rPr lang="ko-KR" altLang="en-US" dirty="0" err="1">
                <a:cs typeface="굴림"/>
                <a:sym typeface="굴림"/>
              </a:rPr>
              <a:t>써있는</a:t>
            </a:r>
            <a:r>
              <a:rPr lang="ko-KR" altLang="en-US" dirty="0">
                <a:cs typeface="굴림"/>
                <a:sym typeface="굴림"/>
              </a:rPr>
              <a:t> </a:t>
            </a:r>
            <a:r>
              <a:rPr lang="en-US" altLang="ko-KR" dirty="0">
                <a:cs typeface="굴림"/>
                <a:sym typeface="굴림"/>
              </a:rPr>
              <a:t>Text </a:t>
            </a:r>
            <a:r>
              <a:rPr lang="ko-KR" altLang="en-US" dirty="0">
                <a:cs typeface="굴림"/>
                <a:sym typeface="굴림"/>
              </a:rPr>
              <a:t>제거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Label </a:t>
            </a:r>
            <a:r>
              <a:rPr lang="ko-KR" altLang="en-US" dirty="0">
                <a:cs typeface="굴림"/>
                <a:sym typeface="굴림"/>
              </a:rPr>
              <a:t>위젯 이름 </a:t>
            </a:r>
            <a:r>
              <a:rPr lang="en-US" altLang="ko-KR" dirty="0">
                <a:cs typeface="굴림"/>
                <a:sym typeface="굴림"/>
              </a:rPr>
              <a:t>: 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pic</a:t>
            </a: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75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UI 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준비하기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594282-EA1A-4920-8D28-C13A4FFA3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669" y="2309948"/>
            <a:ext cx="5273275" cy="366353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6EA7BE8-6C6F-4211-A954-5FCD67960A9A}"/>
              </a:ext>
            </a:extLst>
          </p:cNvPr>
          <p:cNvCxnSpPr/>
          <p:nvPr/>
        </p:nvCxnSpPr>
        <p:spPr>
          <a:xfrm>
            <a:off x="3739793" y="2024009"/>
            <a:ext cx="1551398" cy="8219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1979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import cv2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cs typeface="굴림"/>
                <a:sym typeface="굴림"/>
              </a:rPr>
              <a:t>processingImage</a:t>
            </a:r>
            <a:r>
              <a:rPr lang="en-US" altLang="ko-KR" dirty="0">
                <a:cs typeface="굴림"/>
                <a:sym typeface="굴림"/>
              </a:rPr>
              <a:t>()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cs typeface="굴림"/>
                <a:sym typeface="굴림"/>
              </a:rPr>
              <a:t>printImage</a:t>
            </a:r>
            <a:r>
              <a:rPr lang="en-US" altLang="ko-KR" dirty="0">
                <a:cs typeface="굴림"/>
                <a:sym typeface="굴림"/>
              </a:rPr>
              <a:t>() </a:t>
            </a:r>
            <a:r>
              <a:rPr lang="ko-KR" altLang="en-US" dirty="0">
                <a:cs typeface="굴림"/>
                <a:sym typeface="굴림"/>
              </a:rPr>
              <a:t>추가</a:t>
            </a:r>
            <a:endParaRPr lang="en-US" altLang="ko-KR" dirty="0">
              <a:solidFill>
                <a:schemeClr val="accent6"/>
              </a:solidFill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76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main.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py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준비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BF787E-3452-1A3E-B3B2-3D9280B2C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2222"/>
          <a:stretch/>
        </p:blipFill>
        <p:spPr>
          <a:xfrm>
            <a:off x="783672" y="2971025"/>
            <a:ext cx="5203767" cy="1905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EF29BDF-9F56-5454-6710-2B92EFC45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052"/>
          <a:stretch/>
        </p:blipFill>
        <p:spPr>
          <a:xfrm>
            <a:off x="6321181" y="1490700"/>
            <a:ext cx="5203767" cy="4865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837B7F5-D1DA-1B7B-F9F1-0505A3F68D31}"/>
              </a:ext>
            </a:extLst>
          </p:cNvPr>
          <p:cNvSpPr/>
          <p:nvPr/>
        </p:nvSpPr>
        <p:spPr>
          <a:xfrm>
            <a:off x="783672" y="4279900"/>
            <a:ext cx="1413428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093F67-D630-6F74-6C4A-20E2B204B199}"/>
              </a:ext>
            </a:extLst>
          </p:cNvPr>
          <p:cNvSpPr/>
          <p:nvPr/>
        </p:nvSpPr>
        <p:spPr>
          <a:xfrm>
            <a:off x="6765372" y="4507724"/>
            <a:ext cx="4334428" cy="1848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73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Convert Color</a:t>
            </a:r>
            <a:r>
              <a:rPr lang="ko-KR" altLang="en-US" dirty="0">
                <a:cs typeface="굴림"/>
                <a:sym typeface="굴림"/>
              </a:rPr>
              <a:t>로 </a:t>
            </a:r>
            <a:r>
              <a:rPr lang="en-US" altLang="ko-KR" dirty="0">
                <a:cs typeface="굴림"/>
                <a:sym typeface="굴림"/>
              </a:rPr>
              <a:t>BGR</a:t>
            </a:r>
            <a:r>
              <a:rPr lang="ko-KR" altLang="en-US" dirty="0">
                <a:cs typeface="굴림"/>
                <a:sym typeface="굴림"/>
              </a:rPr>
              <a:t>을 </a:t>
            </a:r>
            <a:r>
              <a:rPr lang="en-US" altLang="ko-KR" dirty="0">
                <a:cs typeface="굴림"/>
                <a:sym typeface="굴림"/>
              </a:rPr>
              <a:t>RGB</a:t>
            </a:r>
            <a:r>
              <a:rPr lang="ko-KR" altLang="en-US" dirty="0">
                <a:cs typeface="굴림"/>
                <a:sym typeface="굴림"/>
              </a:rPr>
              <a:t>로 바꾼다</a:t>
            </a:r>
            <a:r>
              <a:rPr lang="en-US" altLang="ko-KR" dirty="0">
                <a:cs typeface="굴림"/>
                <a:sym typeface="굴림"/>
              </a:rPr>
              <a:t>. (OpenCV : BGR</a:t>
            </a:r>
            <a:r>
              <a:rPr lang="ko-KR" altLang="en-US" dirty="0">
                <a:cs typeface="굴림"/>
                <a:sym typeface="굴림"/>
              </a:rPr>
              <a:t>를 사용</a:t>
            </a:r>
            <a:r>
              <a:rPr lang="en-US" altLang="ko-KR" dirty="0">
                <a:cs typeface="굴림"/>
                <a:sym typeface="굴림"/>
              </a:rPr>
              <a:t> / Qt : RGB</a:t>
            </a:r>
            <a:r>
              <a:rPr lang="ko-KR" altLang="en-US" dirty="0">
                <a:cs typeface="굴림"/>
                <a:sym typeface="굴림"/>
              </a:rPr>
              <a:t>를 사용</a:t>
            </a:r>
            <a:r>
              <a:rPr lang="en-US" altLang="ko-KR" dirty="0">
                <a:cs typeface="굴림"/>
                <a:sym typeface="굴림"/>
              </a:rPr>
              <a:t>)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OpenCV</a:t>
            </a:r>
            <a:r>
              <a:rPr lang="ko-KR" altLang="en-US" dirty="0">
                <a:cs typeface="굴림"/>
                <a:sym typeface="굴림"/>
              </a:rPr>
              <a:t>의 객체</a:t>
            </a:r>
            <a:r>
              <a:rPr lang="en-US" altLang="ko-KR" dirty="0">
                <a:cs typeface="굴림"/>
                <a:sym typeface="굴림"/>
              </a:rPr>
              <a:t>(</a:t>
            </a:r>
            <a:r>
              <a:rPr lang="en-US" altLang="ko-KR" dirty="0" err="1">
                <a:cs typeface="굴림"/>
                <a:sym typeface="굴림"/>
              </a:rPr>
              <a:t>Numpy.ndarray</a:t>
            </a:r>
            <a:r>
              <a:rPr lang="en-US" altLang="ko-KR" dirty="0">
                <a:cs typeface="굴림"/>
                <a:sym typeface="굴림"/>
              </a:rPr>
              <a:t>)</a:t>
            </a:r>
            <a:r>
              <a:rPr lang="ko-KR" altLang="en-US" dirty="0">
                <a:cs typeface="굴림"/>
                <a:sym typeface="굴림"/>
              </a:rPr>
              <a:t>를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en-US" altLang="ko-KR" dirty="0" err="1">
                <a:cs typeface="굴림"/>
                <a:sym typeface="굴림"/>
              </a:rPr>
              <a:t>QImage</a:t>
            </a:r>
            <a:r>
              <a:rPr lang="ko-KR" altLang="en-US" dirty="0">
                <a:cs typeface="굴림"/>
                <a:sym typeface="굴림"/>
              </a:rPr>
              <a:t> 객체로 변경</a:t>
            </a:r>
            <a:endParaRPr lang="en-US" altLang="ko-KR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solidFill>
                  <a:schemeClr val="accent6"/>
                </a:solidFill>
                <a:cs typeface="굴림"/>
                <a:sym typeface="굴림"/>
              </a:rPr>
              <a:t>QImage</a:t>
            </a:r>
            <a:r>
              <a:rPr lang="en-US" altLang="ko-KR" dirty="0">
                <a:solidFill>
                  <a:schemeClr val="accent6"/>
                </a:solidFill>
                <a:cs typeface="굴림"/>
                <a:sym typeface="굴림"/>
              </a:rPr>
              <a:t>(</a:t>
            </a:r>
            <a:r>
              <a:rPr lang="ko-KR" altLang="en-US" dirty="0">
                <a:solidFill>
                  <a:schemeClr val="accent6"/>
                </a:solidFill>
                <a:cs typeface="굴림"/>
                <a:sym typeface="굴림"/>
              </a:rPr>
              <a:t>데이터</a:t>
            </a:r>
            <a:r>
              <a:rPr lang="en-US" altLang="ko-KR" dirty="0">
                <a:solidFill>
                  <a:schemeClr val="accent6"/>
                </a:solidFill>
                <a:cs typeface="굴림"/>
                <a:sym typeface="굴림"/>
              </a:rPr>
              <a:t>, width, height, </a:t>
            </a:r>
            <a:r>
              <a:rPr lang="ko-KR" altLang="en-US" dirty="0">
                <a:solidFill>
                  <a:schemeClr val="accent6"/>
                </a:solidFill>
                <a:cs typeface="굴림"/>
                <a:sym typeface="굴림"/>
              </a:rPr>
              <a:t>라인 당 </a:t>
            </a:r>
            <a:r>
              <a:rPr lang="en-US" altLang="ko-KR" dirty="0">
                <a:solidFill>
                  <a:schemeClr val="accent6"/>
                </a:solidFill>
                <a:cs typeface="굴림"/>
                <a:sym typeface="굴림"/>
              </a:rPr>
              <a:t>Byte, RGB </a:t>
            </a:r>
            <a:r>
              <a:rPr lang="ko-KR" altLang="en-US" dirty="0">
                <a:solidFill>
                  <a:schemeClr val="accent6"/>
                </a:solidFill>
                <a:cs typeface="굴림"/>
                <a:sym typeface="굴림"/>
              </a:rPr>
              <a:t>각각 </a:t>
            </a:r>
            <a:r>
              <a:rPr lang="en-US" altLang="ko-KR" dirty="0">
                <a:solidFill>
                  <a:schemeClr val="accent6"/>
                </a:solidFill>
                <a:cs typeface="굴림"/>
                <a:sym typeface="굴림"/>
              </a:rPr>
              <a:t>8Bit Format)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77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OpenCV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를 이용하여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Qt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로 이미지 출력하기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B95E9D9-D202-466D-90BF-5F331E8E8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291" y="1874277"/>
            <a:ext cx="2584511" cy="19520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27328B-F1A4-4904-A006-E0525FFC2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712" y="2603442"/>
            <a:ext cx="7116168" cy="41153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991698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필터를 적용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등 다양한 메서드를 이용하여 이미지 프로세싱이 가능하다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Kernel : 3 x 3 / 4 x 4 </a:t>
            </a:r>
            <a:r>
              <a:rPr lang="ko-KR" altLang="en-US" dirty="0">
                <a:cs typeface="굴림"/>
                <a:sym typeface="굴림"/>
              </a:rPr>
              <a:t>등 연산을 이용해 이미지 변환을 위한 행렬 </a:t>
            </a:r>
            <a:r>
              <a:rPr lang="en-US" altLang="ko-KR" dirty="0">
                <a:cs typeface="굴림"/>
                <a:sym typeface="굴림"/>
              </a:rPr>
              <a:t>Matrix</a:t>
            </a:r>
            <a:br>
              <a:rPr lang="en-US" altLang="ko-KR" dirty="0">
                <a:cs typeface="굴림"/>
                <a:sym typeface="굴림"/>
              </a:rPr>
            </a:br>
            <a:r>
              <a:rPr lang="ko-KR" altLang="en-US" dirty="0">
                <a:cs typeface="굴림"/>
                <a:sym typeface="굴림"/>
              </a:rPr>
              <a:t>커널과 </a:t>
            </a:r>
            <a:r>
              <a:rPr lang="en-US" altLang="ko-KR" dirty="0">
                <a:cs typeface="굴림"/>
                <a:sym typeface="굴림"/>
              </a:rPr>
              <a:t>filter</a:t>
            </a:r>
            <a:r>
              <a:rPr lang="ko-KR" altLang="en-US" dirty="0">
                <a:cs typeface="굴림"/>
                <a:sym typeface="굴림"/>
              </a:rPr>
              <a:t>는 같은 뜻으로 쓰인다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import </a:t>
            </a:r>
            <a:r>
              <a:rPr lang="en-US" altLang="ko-KR" dirty="0" err="1">
                <a:solidFill>
                  <a:srgbClr val="FF0000"/>
                </a:solidFill>
                <a:cs typeface="굴림"/>
                <a:sym typeface="굴림"/>
              </a:rPr>
              <a:t>numpy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필요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Image Processing 1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B9660C-6AEE-4618-AFDD-9F8C800AB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36" y="2922445"/>
            <a:ext cx="2624547" cy="1966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0F8913-823D-4F5B-9294-A3737D988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072" y="5115707"/>
            <a:ext cx="2876273" cy="677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001CD59-A8B9-4F58-A7A5-5F30D632F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009" y="2835762"/>
            <a:ext cx="3919131" cy="6154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B72180-8B67-46AF-BF88-BE85E48D34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3325" y="3864581"/>
            <a:ext cx="2681662" cy="19719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2735588-D1ED-4622-94DF-0E3CF51272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3829" y="2854841"/>
            <a:ext cx="2681662" cy="20337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990D569-1065-4203-8541-1D9AEE98D5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5460" y="5130407"/>
            <a:ext cx="4651535" cy="11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577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필터를 적용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등 다양한 메서드를 이용하여 이미지 프로세싱이 가능하다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Canny : </a:t>
            </a:r>
            <a:r>
              <a:rPr lang="ko-KR" altLang="en-US" dirty="0">
                <a:cs typeface="굴림"/>
                <a:sym typeface="굴림"/>
              </a:rPr>
              <a:t>테두리 </a:t>
            </a:r>
            <a:r>
              <a:rPr lang="en-US" altLang="ko-KR" dirty="0">
                <a:cs typeface="굴림"/>
                <a:sym typeface="굴림"/>
              </a:rPr>
              <a:t>Detect Algorithm</a:t>
            </a: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79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Image Processing 2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3527D9-661E-4E2C-AA3B-9ED1F64C4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0" y="2319833"/>
            <a:ext cx="6108184" cy="96744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8E4B9D-8ED5-41D9-9820-C8F533B19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06" y="3426873"/>
            <a:ext cx="3502013" cy="265928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779094-D7B2-47FE-B55D-D16F1F00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9603" y="3440608"/>
            <a:ext cx="3514497" cy="256564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AA5560-7F00-4EA0-8671-FE6636E3F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5155" y="2319833"/>
            <a:ext cx="4849873" cy="8789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8BEDF111-D54F-4ED3-A7A0-56502BF17E11}"/>
                  </a:ext>
                </a:extLst>
              </p14:cNvPr>
              <p14:cNvContentPartPr/>
              <p14:nvPr/>
            </p14:nvContentPartPr>
            <p14:xfrm>
              <a:off x="5064500" y="5266213"/>
              <a:ext cx="57600" cy="5760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8BEDF111-D54F-4ED3-A7A0-56502BF17E1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5860" y="5257573"/>
                <a:ext cx="752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1C7B8CFA-C395-4D49-A60A-4B4CF1096FE6}"/>
                  </a:ext>
                </a:extLst>
              </p14:cNvPr>
              <p14:cNvContentPartPr/>
              <p14:nvPr/>
            </p14:nvContentPartPr>
            <p14:xfrm>
              <a:off x="4171340" y="5026093"/>
              <a:ext cx="53640" cy="19800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1C7B8CFA-C395-4D49-A60A-4B4CF1096FE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62700" y="5017453"/>
                <a:ext cx="7128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1BC9EF36-A343-4030-8BDB-1BF867EAFE4D}"/>
                  </a:ext>
                </a:extLst>
              </p14:cNvPr>
              <p14:cNvContentPartPr/>
              <p14:nvPr/>
            </p14:nvContentPartPr>
            <p14:xfrm>
              <a:off x="3355220" y="4933213"/>
              <a:ext cx="38160" cy="27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1BC9EF36-A343-4030-8BDB-1BF867EAFE4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46580" y="4924573"/>
                <a:ext cx="55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6CDBBC2-E2F6-447E-B497-01570B340D91}"/>
                  </a:ext>
                </a:extLst>
              </p14:cNvPr>
              <p14:cNvContentPartPr/>
              <p14:nvPr/>
            </p14:nvContentPartPr>
            <p14:xfrm>
              <a:off x="3063980" y="4872013"/>
              <a:ext cx="72000" cy="471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6CDBBC2-E2F6-447E-B497-01570B340D9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054980" y="4863373"/>
                <a:ext cx="896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9CAF36E-FE3B-4365-8240-C769A44BD266}"/>
                  </a:ext>
                </a:extLst>
              </p14:cNvPr>
              <p14:cNvContentPartPr/>
              <p14:nvPr/>
            </p14:nvContentPartPr>
            <p14:xfrm>
              <a:off x="11439020" y="4476733"/>
              <a:ext cx="1440" cy="7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9CAF36E-FE3B-4365-8240-C769A44BD26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30380" y="4467733"/>
                <a:ext cx="190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EB9E6A8-6982-4E53-B619-09BA7DDB130A}"/>
                  </a:ext>
                </a:extLst>
              </p14:cNvPr>
              <p14:cNvContentPartPr/>
              <p14:nvPr/>
            </p14:nvContentPartPr>
            <p14:xfrm>
              <a:off x="11005220" y="4008373"/>
              <a:ext cx="57240" cy="4824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EB9E6A8-6982-4E53-B619-09BA7DDB130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996220" y="3999733"/>
                <a:ext cx="74880" cy="6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53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533775" y="3159125"/>
            <a:ext cx="5133975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ko-KR" altLang="en-US" sz="3200" b="1" dirty="0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카메라 테스트</a:t>
            </a:r>
          </a:p>
        </p:txBody>
      </p:sp>
    </p:spTree>
    <p:extLst>
      <p:ext uri="{BB962C8B-B14F-4D97-AF65-F5344CB8AC3E}">
        <p14:creationId xmlns:p14="http://schemas.microsoft.com/office/powerpoint/2010/main" val="1753089722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Microprocessor Overview"/>
          <p:cNvSpPr txBox="1">
            <a:spLocks noGrp="1"/>
          </p:cNvSpPr>
          <p:nvPr>
            <p:ph type="title" idx="4294967295"/>
          </p:nvPr>
        </p:nvSpPr>
        <p:spPr>
          <a:xfrm>
            <a:off x="3533775" y="3159125"/>
            <a:ext cx="5133975" cy="554038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altLang="ko-KR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Image Processing</a:t>
            </a:r>
            <a:br>
              <a:rPr lang="en-US" altLang="ko-KR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</a:br>
            <a:r>
              <a:rPr lang="ko-KR" altLang="en-US" sz="3200" b="1">
                <a:latin typeface="삼성긴고딕OTF Regular" panose="020B0600000101010101" pitchFamily="34" charset="-127"/>
                <a:ea typeface="삼성긴고딕OTF Regular" panose="020B0600000101010101" pitchFamily="34" charset="-127"/>
              </a:rPr>
              <a:t>카메라 만들기</a:t>
            </a:r>
          </a:p>
        </p:txBody>
      </p:sp>
    </p:spTree>
    <p:extLst>
      <p:ext uri="{BB962C8B-B14F-4D97-AF65-F5344CB8AC3E}">
        <p14:creationId xmlns:p14="http://schemas.microsoft.com/office/powerpoint/2010/main" val="1634115516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Label 2</a:t>
            </a:r>
            <a:r>
              <a:rPr lang="ko-KR" altLang="en-US" dirty="0">
                <a:cs typeface="굴림"/>
                <a:sym typeface="굴림"/>
              </a:rPr>
              <a:t>개 생성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위젯 이름</a:t>
            </a:r>
            <a:r>
              <a:rPr lang="en-US" altLang="ko-KR" dirty="0">
                <a:cs typeface="굴림"/>
                <a:sym typeface="굴림"/>
              </a:rPr>
              <a:t> : </a:t>
            </a:r>
            <a:r>
              <a:rPr lang="en-US" altLang="ko-KR" dirty="0">
                <a:solidFill>
                  <a:srgbClr val="FF0000"/>
                </a:solidFill>
                <a:cs typeface="굴림"/>
                <a:sym typeface="굴림"/>
              </a:rPr>
              <a:t>pic1 / pic2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 err="1">
                <a:cs typeface="굴림"/>
                <a:sym typeface="굴림"/>
              </a:rPr>
              <a:t>styleSheet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속성으로 배경색 지정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가로 사이즈 </a:t>
            </a:r>
            <a:r>
              <a:rPr lang="en-US" altLang="ko-KR" dirty="0">
                <a:cs typeface="굴림"/>
                <a:sym typeface="굴림"/>
              </a:rPr>
              <a:t>: 480</a:t>
            </a: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세로 사이즈 </a:t>
            </a:r>
            <a:r>
              <a:rPr lang="en-US" altLang="ko-KR" dirty="0">
                <a:cs typeface="굴림"/>
                <a:sym typeface="굴림"/>
              </a:rPr>
              <a:t>: 320</a:t>
            </a:r>
          </a:p>
          <a:p>
            <a:pPr lvl="1"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cs typeface="굴림"/>
                <a:sym typeface="굴림"/>
              </a:rPr>
              <a:t>PushButton</a:t>
            </a:r>
            <a:r>
              <a:rPr lang="en-US" altLang="ko-KR" dirty="0">
                <a:cs typeface="굴림"/>
                <a:sym typeface="굴림"/>
              </a:rPr>
              <a:t> 2</a:t>
            </a:r>
            <a:r>
              <a:rPr lang="ko-KR" altLang="en-US" dirty="0">
                <a:cs typeface="굴림"/>
                <a:sym typeface="굴림"/>
              </a:rPr>
              <a:t>개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위젯 이름 </a:t>
            </a:r>
            <a:r>
              <a:rPr lang="en-US" altLang="ko-KR" dirty="0">
                <a:cs typeface="굴림"/>
                <a:sym typeface="굴림"/>
              </a:rPr>
              <a:t>: </a:t>
            </a:r>
            <a:r>
              <a:rPr lang="en-US" altLang="ko-KR" dirty="0" err="1">
                <a:cs typeface="굴림"/>
                <a:sym typeface="굴림"/>
              </a:rPr>
              <a:t>playBtn</a:t>
            </a:r>
            <a:r>
              <a:rPr lang="en-US" altLang="ko-KR" dirty="0">
                <a:cs typeface="굴림"/>
                <a:sym typeface="굴림"/>
              </a:rPr>
              <a:t> / </a:t>
            </a:r>
            <a:r>
              <a:rPr lang="en-US" altLang="ko-KR" dirty="0" err="1">
                <a:cs typeface="굴림"/>
                <a:sym typeface="굴림"/>
              </a:rPr>
              <a:t>modeBtn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play() / mode()</a:t>
            </a: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가로 </a:t>
            </a:r>
            <a:r>
              <a:rPr lang="en-US" altLang="ko-KR" dirty="0">
                <a:cs typeface="굴림"/>
                <a:sym typeface="굴림"/>
              </a:rPr>
              <a:t>: 960</a:t>
            </a: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세로 </a:t>
            </a:r>
            <a:r>
              <a:rPr lang="en-US" altLang="ko-KR" dirty="0">
                <a:cs typeface="굴림"/>
                <a:sym typeface="굴림"/>
              </a:rPr>
              <a:t>: 50 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81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UI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세팅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3C6D2-C43A-546D-829E-5A6FA662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985" y="3016857"/>
            <a:ext cx="6572930" cy="36014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358D56-65AD-7AD8-304B-B2350D56F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288" y="316274"/>
            <a:ext cx="3778627" cy="25810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2A67FF-C4E8-056A-246D-815D80F32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985" y="1639828"/>
            <a:ext cx="2638793" cy="12574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951762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.</a:t>
            </a:r>
            <a:r>
              <a:rPr lang="en-US" altLang="ko-KR" dirty="0" err="1">
                <a:cs typeface="굴림"/>
                <a:sym typeface="굴림"/>
              </a:rPr>
              <a:t>ui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파일 </a:t>
            </a:r>
            <a:r>
              <a:rPr lang="en-US" altLang="ko-KR" dirty="0">
                <a:cs typeface="굴림"/>
                <a:sym typeface="굴림"/>
              </a:rPr>
              <a:t>→ .</a:t>
            </a:r>
            <a:r>
              <a:rPr lang="en-US" altLang="ko-KR" dirty="0" err="1">
                <a:cs typeface="굴림"/>
                <a:sym typeface="굴림"/>
              </a:rPr>
              <a:t>py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로 변환 후 </a:t>
            </a:r>
            <a:r>
              <a:rPr lang="en-US" altLang="ko-KR" dirty="0">
                <a:cs typeface="굴림"/>
                <a:sym typeface="굴림"/>
              </a:rPr>
              <a:t>import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기존에 사용하던 </a:t>
            </a:r>
            <a:r>
              <a:rPr lang="en-US" altLang="ko-KR" dirty="0" err="1">
                <a:cs typeface="굴림"/>
                <a:sym typeface="굴림"/>
              </a:rPr>
              <a:t>printImage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메서드 그대로 사용</a:t>
            </a:r>
            <a:endParaRPr lang="en-US" altLang="ko-KR" dirty="0">
              <a:cs typeface="굴림"/>
              <a:sym typeface="굴림"/>
            </a:endParaRPr>
          </a:p>
          <a:p>
            <a:pPr marL="457200" lvl="1" indent="0">
              <a:lnSpc>
                <a:spcPct val="100000"/>
              </a:lnSpc>
              <a:buNone/>
              <a:defRPr sz="2400"/>
            </a:pPr>
            <a:endParaRPr lang="en-US" altLang="ko-KR" dirty="0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82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기본 코드 작성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A3AD95C-B941-BA38-2BFE-C11D9D68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76" y="2207597"/>
            <a:ext cx="4686954" cy="20005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DCDB924-9F7C-BA04-AC51-683FF8C9D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954" y="2207597"/>
            <a:ext cx="5963482" cy="44106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650102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기존에 사용하던 </a:t>
            </a:r>
            <a:r>
              <a:rPr lang="en-US" altLang="ko-KR" dirty="0" err="1">
                <a:cs typeface="굴림"/>
                <a:sym typeface="굴림"/>
              </a:rPr>
              <a:t>printImage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메서드 그대로 사용</a:t>
            </a:r>
            <a:endParaRPr lang="en-US" altLang="ko-KR" dirty="0">
              <a:cs typeface="굴림"/>
              <a:sym typeface="굴림"/>
            </a:endParaRPr>
          </a:p>
          <a:p>
            <a:pPr marL="457200" lvl="1" indent="0">
              <a:lnSpc>
                <a:spcPct val="100000"/>
              </a:lnSpc>
              <a:buNone/>
              <a:defRPr sz="2400"/>
            </a:pPr>
            <a:endParaRPr lang="en-US" altLang="ko-KR" dirty="0">
              <a:cs typeface="굴림"/>
              <a:sym typeface="굴림"/>
            </a:endParaRP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83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기본 코드 작성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4254B8-1FD7-4E4C-B586-7EA19228C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" y="2901597"/>
            <a:ext cx="3903961" cy="2139053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extLst>
              <a:ext uri="{FF2B5EF4-FFF2-40B4-BE49-F238E27FC236}">
                <a16:creationId xmlns:a16="http://schemas.microsoft.com/office/drawing/2014/main" id="{1A4010F5-2D2B-C4B8-334E-B42A3C0565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19" y="3291858"/>
            <a:ext cx="995366" cy="8958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F8917-1B9E-1E5C-67FD-667EFC57CB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996" y="2187555"/>
            <a:ext cx="7373888" cy="44243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883058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 err="1">
                <a:cs typeface="굴림"/>
                <a:sym typeface="굴림"/>
              </a:rPr>
              <a:t>라즈베리파이로</a:t>
            </a:r>
            <a:r>
              <a:rPr lang="ko-KR" altLang="en-US" dirty="0">
                <a:cs typeface="굴림"/>
                <a:sym typeface="굴림"/>
              </a:rPr>
              <a:t> 코드 옮긴 후 </a:t>
            </a:r>
            <a:r>
              <a:rPr lang="en-US" altLang="ko-KR" dirty="0">
                <a:cs typeface="굴림"/>
                <a:sym typeface="굴림"/>
              </a:rPr>
              <a:t>Pyside6 → Pyside2 , exec_() </a:t>
            </a:r>
            <a:r>
              <a:rPr lang="ko-KR" altLang="en-US" dirty="0">
                <a:cs typeface="굴림"/>
                <a:sym typeface="굴림"/>
              </a:rPr>
              <a:t>수정</a:t>
            </a:r>
            <a:endParaRPr lang="en-US" altLang="ko-KR" dirty="0">
              <a:cs typeface="굴림"/>
              <a:sym typeface="굴림"/>
            </a:endParaRP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cv2.VideoCapture </a:t>
            </a:r>
            <a:r>
              <a:rPr lang="ko-KR" altLang="en-US" dirty="0">
                <a:cs typeface="굴림"/>
                <a:sym typeface="굴림"/>
              </a:rPr>
              <a:t>객체 생성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0</a:t>
            </a:r>
            <a:r>
              <a:rPr lang="ko-KR" altLang="en-US" dirty="0">
                <a:cs typeface="굴림"/>
                <a:sym typeface="굴림"/>
              </a:rPr>
              <a:t>번 카메라의 객체를 불러온다</a:t>
            </a:r>
            <a:r>
              <a:rPr lang="en-US" altLang="ko-KR" dirty="0">
                <a:cs typeface="굴림"/>
                <a:sym typeface="굴림"/>
              </a:rPr>
              <a:t>. ex. cv2.VideoCapture(0)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width</a:t>
            </a:r>
            <a:r>
              <a:rPr lang="ko-KR" altLang="en-US" dirty="0">
                <a:cs typeface="굴림"/>
                <a:sym typeface="굴림"/>
              </a:rPr>
              <a:t>와 </a:t>
            </a:r>
            <a:r>
              <a:rPr lang="en-US" altLang="ko-KR" dirty="0">
                <a:cs typeface="굴림"/>
                <a:sym typeface="굴림"/>
              </a:rPr>
              <a:t>height</a:t>
            </a:r>
            <a:r>
              <a:rPr lang="ko-KR" altLang="en-US" dirty="0">
                <a:cs typeface="굴림"/>
                <a:sym typeface="굴림"/>
              </a:rPr>
              <a:t>를 지정한다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타이머 객체 생성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84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QBasicTimer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로 카메라에서 촬영한 값 출력하기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1</a:t>
            </a:r>
            <a:endParaRPr lang="ko-KR" altLang="en-US" dirty="0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B1A74E8-0AF6-E292-6E44-19F1762C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726" y="3429000"/>
            <a:ext cx="7418688" cy="3133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009950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지속적인 촬영 </a:t>
            </a:r>
            <a:r>
              <a:rPr lang="en-US" altLang="ko-KR" dirty="0">
                <a:cs typeface="굴림"/>
                <a:sym typeface="굴림"/>
              </a:rPr>
              <a:t>( </a:t>
            </a:r>
            <a:r>
              <a:rPr lang="en-US" altLang="ko-KR" dirty="0" err="1">
                <a:cs typeface="굴림"/>
                <a:sym typeface="굴림"/>
              </a:rPr>
              <a:t>QBasicTimer</a:t>
            </a:r>
            <a:r>
              <a:rPr lang="en-US" altLang="ko-KR" dirty="0">
                <a:cs typeface="굴림"/>
                <a:sym typeface="굴림"/>
              </a:rPr>
              <a:t>() </a:t>
            </a:r>
            <a:r>
              <a:rPr lang="ko-KR" altLang="en-US" dirty="0">
                <a:cs typeface="굴림"/>
                <a:sym typeface="굴림"/>
              </a:rPr>
              <a:t>사용하기 </a:t>
            </a:r>
            <a:r>
              <a:rPr lang="en-US" altLang="ko-KR" dirty="0">
                <a:cs typeface="굴림"/>
                <a:sym typeface="굴림"/>
              </a:rPr>
              <a:t>)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 err="1">
                <a:cs typeface="굴림"/>
                <a:sym typeface="굴림"/>
              </a:rPr>
              <a:t>cam.read</a:t>
            </a:r>
            <a:r>
              <a:rPr lang="en-US" altLang="ko-KR" dirty="0">
                <a:cs typeface="굴림"/>
                <a:sym typeface="굴림"/>
              </a:rPr>
              <a:t>( ) </a:t>
            </a:r>
            <a:r>
              <a:rPr lang="ko-KR" altLang="en-US" dirty="0">
                <a:cs typeface="굴림"/>
                <a:sym typeface="굴림"/>
              </a:rPr>
              <a:t>를 할 때 마다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ko-KR" altLang="en-US" dirty="0">
                <a:cs typeface="굴림"/>
                <a:sym typeface="굴림"/>
              </a:rPr>
              <a:t>한 장씩 촬영한다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85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QBasicTimer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로 카메라에서 촬영한 값 출력하기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093F5E-A2E5-4719-7DAC-726684B92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0" y="2371349"/>
            <a:ext cx="6275733" cy="37230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C2CFCAE-CE7E-F716-2EA2-B3180CE8B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601" y="2683914"/>
            <a:ext cx="5129685" cy="2810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7B851A-54E3-2899-849F-A3DD0E765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127" y="3034748"/>
            <a:ext cx="2363073" cy="156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047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UI Thread</a:t>
            </a:r>
            <a:r>
              <a:rPr lang="ko-KR" altLang="en-US" dirty="0">
                <a:cs typeface="굴림"/>
                <a:sym typeface="굴림"/>
              </a:rPr>
              <a:t>와 사진을 반복적으로 찍는 </a:t>
            </a:r>
            <a:r>
              <a:rPr lang="en-US" altLang="ko-KR" dirty="0">
                <a:cs typeface="굴림"/>
                <a:sym typeface="굴림"/>
              </a:rPr>
              <a:t>Thread</a:t>
            </a:r>
            <a:r>
              <a:rPr lang="ko-KR" altLang="en-US" dirty="0">
                <a:cs typeface="굴림"/>
                <a:sym typeface="굴림"/>
              </a:rPr>
              <a:t>를 독립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역할을 나누어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ko-KR" altLang="en-US" dirty="0">
                <a:cs typeface="굴림"/>
                <a:sym typeface="굴림"/>
              </a:rPr>
              <a:t>사진 출력의 지연이 없도록 </a:t>
            </a:r>
            <a:r>
              <a:rPr lang="en-US" altLang="ko-KR" dirty="0">
                <a:cs typeface="굴림"/>
                <a:sym typeface="굴림"/>
              </a:rPr>
              <a:t>Thread </a:t>
            </a:r>
            <a:r>
              <a:rPr lang="ko-KR" altLang="en-US" dirty="0">
                <a:cs typeface="굴림"/>
                <a:sym typeface="굴림"/>
              </a:rPr>
              <a:t>운영</a:t>
            </a:r>
            <a:endParaRPr lang="en-US" altLang="ko-KR" dirty="0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>
                <a:cs typeface="굴림"/>
                <a:sym typeface="굴림"/>
              </a:rPr>
              <a:t>UI</a:t>
            </a:r>
            <a:r>
              <a:rPr lang="ko-KR" altLang="en-US" dirty="0">
                <a:cs typeface="굴림"/>
                <a:sym typeface="굴림"/>
              </a:rPr>
              <a:t>를 사용하는데 </a:t>
            </a:r>
            <a:r>
              <a:rPr lang="en-US" altLang="ko-KR" dirty="0">
                <a:cs typeface="굴림"/>
                <a:sym typeface="굴림"/>
              </a:rPr>
              <a:t>Delay</a:t>
            </a:r>
            <a:r>
              <a:rPr lang="ko-KR" altLang="en-US" dirty="0">
                <a:cs typeface="굴림"/>
                <a:sym typeface="굴림"/>
              </a:rPr>
              <a:t>가 없도록 </a:t>
            </a:r>
            <a:r>
              <a:rPr lang="en-US" altLang="ko-KR" dirty="0">
                <a:cs typeface="굴림"/>
                <a:sym typeface="굴림"/>
              </a:rPr>
              <a:t>UI Thread</a:t>
            </a:r>
            <a:r>
              <a:rPr lang="ko-KR" altLang="en-US" dirty="0">
                <a:cs typeface="굴림"/>
                <a:sym typeface="굴림"/>
              </a:rPr>
              <a:t>를 따로 운영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86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UI Thread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와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Working Thread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를 독립시키기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1C630DC-CEE5-43AE-B57C-D8C4E11ED8D2}"/>
              </a:ext>
            </a:extLst>
          </p:cNvPr>
          <p:cNvSpPr/>
          <p:nvPr/>
        </p:nvSpPr>
        <p:spPr>
          <a:xfrm>
            <a:off x="7904839" y="3553816"/>
            <a:ext cx="3656313" cy="255045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UI Thread</a:t>
            </a:r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ko-KR" altLang="en-US"/>
              <a:t>사용자 </a:t>
            </a:r>
            <a:r>
              <a:rPr lang="en-US" altLang="ko-KR"/>
              <a:t>Signal</a:t>
            </a:r>
            <a:r>
              <a:rPr lang="ko-KR" altLang="en-US"/>
              <a:t>을 받아</a:t>
            </a:r>
            <a:br>
              <a:rPr lang="en-US" altLang="ko-KR"/>
            </a:br>
            <a:r>
              <a:rPr lang="en-US" altLang="ko-KR"/>
              <a:t>UI</a:t>
            </a:r>
            <a:r>
              <a:rPr lang="ko-KR" altLang="en-US"/>
              <a:t>에 출력한다</a:t>
            </a:r>
            <a:r>
              <a:rPr lang="en-US" altLang="ko-KR"/>
              <a:t>.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F1F2AE-4792-4C45-A6FD-ACB0320FC621}"/>
              </a:ext>
            </a:extLst>
          </p:cNvPr>
          <p:cNvSpPr/>
          <p:nvPr/>
        </p:nvSpPr>
        <p:spPr>
          <a:xfrm>
            <a:off x="921204" y="3428999"/>
            <a:ext cx="3656313" cy="255045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Background Thread</a:t>
            </a:r>
          </a:p>
          <a:p>
            <a:pPr algn="ctr"/>
            <a:endParaRPr lang="en-US" altLang="ko-KR"/>
          </a:p>
          <a:p>
            <a:pPr algn="ctr"/>
            <a:endParaRPr lang="en-US" altLang="ko-KR"/>
          </a:p>
          <a:p>
            <a:pPr algn="ctr"/>
            <a:r>
              <a:rPr lang="ko-KR" altLang="en-US"/>
              <a:t>반복적으로 사진 촬영하여</a:t>
            </a:r>
            <a:endParaRPr lang="en-US" altLang="ko-KR"/>
          </a:p>
          <a:p>
            <a:pPr algn="ctr"/>
            <a:r>
              <a:rPr lang="en-US" altLang="ko-KR"/>
              <a:t>UI Thread</a:t>
            </a:r>
            <a:r>
              <a:rPr lang="ko-KR" altLang="en-US"/>
              <a:t>로 전달한다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2DB023DD-A07F-4C16-A736-E7CDB35CB8B8}"/>
              </a:ext>
            </a:extLst>
          </p:cNvPr>
          <p:cNvSpPr/>
          <p:nvPr/>
        </p:nvSpPr>
        <p:spPr>
          <a:xfrm>
            <a:off x="5052855" y="3832688"/>
            <a:ext cx="2376646" cy="174307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촬영한 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ko-KR" altLang="en-US" sz="1400">
                <a:solidFill>
                  <a:schemeClr val="tx1"/>
                </a:solidFill>
              </a:rPr>
              <a:t>사진정보와 함께</a:t>
            </a:r>
            <a:endParaRPr lang="en-US" altLang="ko-KR" sz="1400">
              <a:solidFill>
                <a:schemeClr val="tx1"/>
              </a:solidFill>
            </a:endParaRPr>
          </a:p>
          <a:p>
            <a:pPr algn="ctr"/>
            <a:r>
              <a:rPr lang="en-US" altLang="ko-KR" sz="1400">
                <a:solidFill>
                  <a:schemeClr val="tx1"/>
                </a:solidFill>
              </a:rPr>
              <a:t>Signal </a:t>
            </a:r>
            <a:r>
              <a:rPr lang="ko-KR" altLang="en-US" sz="1400">
                <a:solidFill>
                  <a:schemeClr val="tx1"/>
                </a:solidFill>
              </a:rPr>
              <a:t>전송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04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Application </a:t>
            </a:r>
            <a:r>
              <a:rPr lang="ko-KR" altLang="en-US" dirty="0">
                <a:cs typeface="굴림"/>
                <a:sym typeface="굴림"/>
              </a:rPr>
              <a:t>확장성을 위해 </a:t>
            </a:r>
            <a:r>
              <a:rPr lang="en-US" altLang="ko-KR" dirty="0">
                <a:cs typeface="굴림"/>
                <a:sym typeface="굴림"/>
              </a:rPr>
              <a:t>Thread</a:t>
            </a:r>
            <a:r>
              <a:rPr lang="ko-KR" altLang="en-US" dirty="0">
                <a:cs typeface="굴림"/>
                <a:sym typeface="굴림"/>
              </a:rPr>
              <a:t>를 사용한다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해당 </a:t>
            </a:r>
            <a:r>
              <a:rPr lang="en-US" altLang="ko-KR" dirty="0">
                <a:cs typeface="굴림"/>
                <a:sym typeface="굴림"/>
              </a:rPr>
              <a:t>Thread</a:t>
            </a:r>
            <a:r>
              <a:rPr lang="ko-KR" altLang="en-US" dirty="0">
                <a:cs typeface="굴림"/>
                <a:sym typeface="굴림"/>
              </a:rPr>
              <a:t>에서 사진을 찍는다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ko-KR" altLang="en-US" dirty="0">
                <a:cs typeface="굴림"/>
                <a:sym typeface="굴림"/>
              </a:rPr>
              <a:t>정보를 가공하여 </a:t>
            </a:r>
            <a:r>
              <a:rPr lang="en-US" altLang="ko-KR" dirty="0" err="1">
                <a:cs typeface="굴림"/>
                <a:sym typeface="굴림"/>
              </a:rPr>
              <a:t>QPixmap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객체 까지 만들고</a:t>
            </a:r>
            <a:r>
              <a:rPr lang="en-US" altLang="ko-KR" dirty="0">
                <a:cs typeface="굴림"/>
                <a:sym typeface="굴림"/>
              </a:rPr>
              <a:t>, UI Thread</a:t>
            </a:r>
            <a:r>
              <a:rPr lang="ko-KR" altLang="en-US" dirty="0">
                <a:cs typeface="굴림"/>
                <a:sym typeface="굴림"/>
              </a:rPr>
              <a:t>로 전달한다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>
              <a:lnSpc>
                <a:spcPct val="100000"/>
              </a:lnSpc>
              <a:defRPr sz="2400"/>
            </a:pP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87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타이머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대신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Thread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이용하기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553842A-138C-1CF3-8B22-1AFB1B7BDB80}"/>
              </a:ext>
            </a:extLst>
          </p:cNvPr>
          <p:cNvSpPr/>
          <p:nvPr/>
        </p:nvSpPr>
        <p:spPr>
          <a:xfrm>
            <a:off x="1369391" y="2819398"/>
            <a:ext cx="3472069" cy="347206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MyThread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모든 이미지 처리 내용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99D356E6-1C74-DF20-CC0E-FEF2D6B26FB7}"/>
              </a:ext>
            </a:extLst>
          </p:cNvPr>
          <p:cNvSpPr/>
          <p:nvPr/>
        </p:nvSpPr>
        <p:spPr>
          <a:xfrm>
            <a:off x="6517860" y="2819398"/>
            <a:ext cx="3472069" cy="34720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UIThread</a:t>
            </a:r>
            <a:endParaRPr lang="en-US" altLang="ko-KR" dirty="0"/>
          </a:p>
          <a:p>
            <a:pPr algn="ctr"/>
            <a:r>
              <a:rPr lang="ko-KR" altLang="en-US" dirty="0"/>
              <a:t>신호 받아서 화면에 출력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6D45EB8-04EB-509C-C438-DE735EC3783B}"/>
              </a:ext>
            </a:extLst>
          </p:cNvPr>
          <p:cNvCxnSpPr/>
          <p:nvPr/>
        </p:nvCxnSpPr>
        <p:spPr>
          <a:xfrm>
            <a:off x="4996070" y="4572000"/>
            <a:ext cx="13119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B27656-3EBF-2F8F-F3DC-ACB89B8BD638}"/>
              </a:ext>
            </a:extLst>
          </p:cNvPr>
          <p:cNvSpPr txBox="1"/>
          <p:nvPr/>
        </p:nvSpPr>
        <p:spPr>
          <a:xfrm flipH="1">
            <a:off x="4841460" y="4060513"/>
            <a:ext cx="174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시그널로 전달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64975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 err="1">
                <a:cs typeface="굴림"/>
                <a:sym typeface="굴림"/>
              </a:rPr>
              <a:t>MyThread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소스코드 </a:t>
            </a:r>
            <a:r>
              <a:rPr lang="en-US" altLang="ko-KR" dirty="0">
                <a:cs typeface="굴림"/>
                <a:sym typeface="굴림"/>
              </a:rPr>
              <a:t>( </a:t>
            </a:r>
            <a:r>
              <a:rPr lang="en-US" altLang="ko-KR" dirty="0" err="1">
                <a:cs typeface="굴림"/>
                <a:sym typeface="굴림"/>
              </a:rPr>
              <a:t>Pycharm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에서 작성 후 </a:t>
            </a:r>
            <a:r>
              <a:rPr lang="en-US" altLang="ko-KR" dirty="0">
                <a:cs typeface="굴림"/>
                <a:sym typeface="굴림"/>
              </a:rPr>
              <a:t>Rpi4</a:t>
            </a:r>
            <a:r>
              <a:rPr lang="ko-KR" altLang="en-US" dirty="0">
                <a:cs typeface="굴림"/>
                <a:sym typeface="굴림"/>
              </a:rPr>
              <a:t>로 전송 </a:t>
            </a:r>
            <a:r>
              <a:rPr lang="en-US" altLang="ko-KR" dirty="0">
                <a:cs typeface="굴림"/>
                <a:sym typeface="굴림"/>
              </a:rPr>
              <a:t>)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 dirty="0" err="1">
                <a:cs typeface="굴림"/>
                <a:sym typeface="굴림"/>
              </a:rPr>
              <a:t>printImage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메서드에서</a:t>
            </a:r>
            <a:br>
              <a:rPr lang="en-US" altLang="ko-KR" dirty="0">
                <a:cs typeface="굴림"/>
                <a:sym typeface="굴림"/>
              </a:rPr>
            </a:br>
            <a:r>
              <a:rPr lang="en-US" altLang="ko-KR" dirty="0">
                <a:cs typeface="굴림"/>
                <a:sym typeface="굴림"/>
              </a:rPr>
              <a:t>emit</a:t>
            </a:r>
            <a:r>
              <a:rPr lang="ko-KR" altLang="en-US" dirty="0">
                <a:cs typeface="굴림"/>
                <a:sym typeface="굴림"/>
              </a:rPr>
              <a:t>을 통해 </a:t>
            </a:r>
            <a:r>
              <a:rPr lang="en-US" altLang="ko-KR" dirty="0">
                <a:cs typeface="굴림"/>
                <a:sym typeface="굴림"/>
              </a:rPr>
              <a:t>Signal</a:t>
            </a:r>
            <a:r>
              <a:rPr lang="ko-KR" altLang="en-US" dirty="0">
                <a:cs typeface="굴림"/>
                <a:sym typeface="굴림"/>
              </a:rPr>
              <a:t>을 </a:t>
            </a:r>
            <a:br>
              <a:rPr lang="en-US" altLang="ko-KR" dirty="0">
                <a:cs typeface="굴림"/>
                <a:sym typeface="굴림"/>
              </a:rPr>
            </a:br>
            <a:r>
              <a:rPr lang="ko-KR" altLang="en-US" dirty="0">
                <a:cs typeface="굴림"/>
                <a:sym typeface="굴림"/>
              </a:rPr>
              <a:t>이미지 객체와 함께 전송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88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Thread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로 사진 촬영 후 이미지 전달하는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Thread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CBAF909-6988-5158-554E-AAEFA5D99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55" y="3570964"/>
            <a:ext cx="5361918" cy="206951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AA86D91-7B3F-0038-E465-4CCA6ED94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834" y="1688622"/>
            <a:ext cx="6315956" cy="4305901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0364534-D2E1-46CE-043B-CCFF276C9D4A}"/>
              </a:ext>
            </a:extLst>
          </p:cNvPr>
          <p:cNvSpPr/>
          <p:nvPr/>
        </p:nvSpPr>
        <p:spPr>
          <a:xfrm>
            <a:off x="155511" y="5268686"/>
            <a:ext cx="2994090" cy="374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90EE8E-C610-CC55-BDA0-A24904E8FF04}"/>
              </a:ext>
            </a:extLst>
          </p:cNvPr>
          <p:cNvSpPr/>
          <p:nvPr/>
        </p:nvSpPr>
        <p:spPr>
          <a:xfrm>
            <a:off x="6096000" y="4693367"/>
            <a:ext cx="5887790" cy="1301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850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이미지가 찍힐 때 마다</a:t>
            </a:r>
            <a:r>
              <a:rPr lang="en-US" altLang="ko-KR" dirty="0">
                <a:cs typeface="굴림"/>
                <a:sym typeface="굴림"/>
              </a:rPr>
              <a:t>, </a:t>
            </a:r>
            <a:r>
              <a:rPr lang="en-US" altLang="ko-KR" dirty="0" err="1">
                <a:cs typeface="굴림"/>
                <a:sym typeface="굴림"/>
              </a:rPr>
              <a:t>setImage</a:t>
            </a:r>
            <a:r>
              <a:rPr lang="en-US" altLang="ko-KR" dirty="0">
                <a:cs typeface="굴림"/>
                <a:sym typeface="굴림"/>
              </a:rPr>
              <a:t> </a:t>
            </a:r>
            <a:r>
              <a:rPr lang="ko-KR" altLang="en-US" dirty="0">
                <a:cs typeface="굴림"/>
                <a:sym typeface="굴림"/>
              </a:rPr>
              <a:t>메서드가 호출된다</a:t>
            </a:r>
            <a:r>
              <a:rPr lang="en-US" altLang="ko-KR" dirty="0">
                <a:cs typeface="굴림"/>
                <a:sym typeface="굴림"/>
              </a:rPr>
              <a:t>.</a:t>
            </a:r>
          </a:p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 dirty="0">
                <a:cs typeface="굴림"/>
                <a:sym typeface="굴림"/>
              </a:rPr>
              <a:t>창 종료 시</a:t>
            </a:r>
            <a:r>
              <a:rPr lang="en-US" altLang="ko-KR" dirty="0">
                <a:cs typeface="굴림"/>
                <a:sym typeface="굴림"/>
              </a:rPr>
              <a:t>, thread </a:t>
            </a:r>
            <a:r>
              <a:rPr lang="ko-KR" altLang="en-US" dirty="0">
                <a:cs typeface="굴림"/>
                <a:sym typeface="굴림"/>
              </a:rPr>
              <a:t>종료와 </a:t>
            </a:r>
            <a:r>
              <a:rPr lang="en-US" altLang="ko-KR" dirty="0">
                <a:cs typeface="굴림"/>
                <a:sym typeface="굴림"/>
              </a:rPr>
              <a:t>win </a:t>
            </a:r>
            <a:r>
              <a:rPr lang="ko-KR" altLang="en-US" dirty="0">
                <a:cs typeface="굴림"/>
                <a:sym typeface="굴림"/>
              </a:rPr>
              <a:t>닫기 추가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89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촬영된 이미지를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UI</a:t>
            </a:r>
            <a:r>
              <a:rPr lang="ko-KR" altLang="en-US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에 출력하는 </a:t>
            </a:r>
            <a:r>
              <a:rPr lang="en-US" altLang="ko-KR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Main Class</a:t>
            </a:r>
            <a:endParaRPr lang="ko-KR" altLang="en-US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54409AB-8EF2-E246-E275-B2EA3C48B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232" y="935037"/>
            <a:ext cx="4663875" cy="5829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CBE0A9-F6EA-0D9D-832B-83D962855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87" y="2916143"/>
            <a:ext cx="5129685" cy="281065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CCAB42-B988-4E7B-2E62-1148BF56BF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213" y="3266977"/>
            <a:ext cx="2363073" cy="156375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82B9068-2299-9588-40AF-8DD1EFEB61C1}"/>
              </a:ext>
            </a:extLst>
          </p:cNvPr>
          <p:cNvSpPr/>
          <p:nvPr/>
        </p:nvSpPr>
        <p:spPr>
          <a:xfrm>
            <a:off x="7549918" y="2138116"/>
            <a:ext cx="4382190" cy="3449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96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err="1"/>
              <a:t>라즈베리파이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전원 케이블 분리 후</a:t>
            </a:r>
            <a:r>
              <a:rPr lang="en-US" altLang="ko-KR" dirty="0"/>
              <a:t>, </a:t>
            </a:r>
            <a:r>
              <a:rPr lang="ko-KR" altLang="en-US" dirty="0"/>
              <a:t>파이 카메라 연결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파이 카메라 연결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EDF0C8-83E1-4F80-31DE-86094F548DCC}"/>
              </a:ext>
            </a:extLst>
          </p:cNvPr>
          <p:cNvGrpSpPr/>
          <p:nvPr/>
        </p:nvGrpSpPr>
        <p:grpSpPr>
          <a:xfrm>
            <a:off x="7333409" y="2716973"/>
            <a:ext cx="3465219" cy="3157677"/>
            <a:chOff x="8494553" y="4107742"/>
            <a:chExt cx="2187962" cy="19937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FBD9B4A-1BED-0472-9129-F1C5450F85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7941" r="13381" b="28708"/>
            <a:stretch/>
          </p:blipFill>
          <p:spPr>
            <a:xfrm>
              <a:off x="8494553" y="4107742"/>
              <a:ext cx="2187962" cy="199377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F709C6BD-972B-2BC6-52F4-20F62F47B3E4}"/>
                </a:ext>
              </a:extLst>
            </p:cNvPr>
            <p:cNvSpPr/>
            <p:nvPr/>
          </p:nvSpPr>
          <p:spPr>
            <a:xfrm>
              <a:off x="8837376" y="4531965"/>
              <a:ext cx="1514564" cy="1502301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삼성긴고딕 Medium" panose="020B0600000101010101" pitchFamily="50" charset="-127"/>
                <a:ea typeface="삼성긴고딕 Medium" panose="020B0600000101010101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FC0E78C-265E-AC1A-6E86-EB0CEA6F6FDE}"/>
              </a:ext>
            </a:extLst>
          </p:cNvPr>
          <p:cNvGrpSpPr/>
          <p:nvPr/>
        </p:nvGrpSpPr>
        <p:grpSpPr>
          <a:xfrm>
            <a:off x="975397" y="2716973"/>
            <a:ext cx="4210236" cy="3157677"/>
            <a:chOff x="877700" y="2179448"/>
            <a:chExt cx="5639497" cy="422962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7859DF2-0765-CEDB-35DB-BDEF3916D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582637" y="1474511"/>
              <a:ext cx="4229623" cy="5639497"/>
            </a:xfrm>
            <a:prstGeom prst="rect">
              <a:avLst/>
            </a:prstGeom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A4EB202-2A5B-91DA-F3FD-ACE58B8E3303}"/>
                </a:ext>
              </a:extLst>
            </p:cNvPr>
            <p:cNvSpPr/>
            <p:nvPr/>
          </p:nvSpPr>
          <p:spPr>
            <a:xfrm>
              <a:off x="1932303" y="4594418"/>
              <a:ext cx="1276647" cy="1125666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삼성긴고딕 Medium" panose="020B0600000101010101" pitchFamily="50" charset="-127"/>
                <a:ea typeface="삼성긴고딕 Medium" panose="020B0600000101010101" pitchFamily="50" charset="-127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CD410293-2C32-421F-B6EF-F3C885D3CBAB}"/>
              </a:ext>
            </a:extLst>
          </p:cNvPr>
          <p:cNvSpPr/>
          <p:nvPr/>
        </p:nvSpPr>
        <p:spPr>
          <a:xfrm>
            <a:off x="2943225" y="4295811"/>
            <a:ext cx="512825" cy="8403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C3284EC-82B0-4908-BFFA-9D1CB092279F}"/>
              </a:ext>
            </a:extLst>
          </p:cNvPr>
          <p:cNvCxnSpPr/>
          <p:nvPr/>
        </p:nvCxnSpPr>
        <p:spPr>
          <a:xfrm flipV="1">
            <a:off x="3456050" y="2716973"/>
            <a:ext cx="3877359" cy="15788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0F7AB01-383F-4BDD-A94A-232EAD980BD9}"/>
              </a:ext>
            </a:extLst>
          </p:cNvPr>
          <p:cNvCxnSpPr/>
          <p:nvPr/>
        </p:nvCxnSpPr>
        <p:spPr>
          <a:xfrm>
            <a:off x="3456050" y="5136191"/>
            <a:ext cx="3896756" cy="738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4151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ko-KR" altLang="en-US">
                <a:cs typeface="굴림"/>
                <a:sym typeface="굴림"/>
              </a:rPr>
              <a:t>두 개의 영상 정보를 쏘기 위해 </a:t>
            </a:r>
            <a:r>
              <a:rPr lang="en-US" altLang="ko-KR">
                <a:cs typeface="굴림"/>
                <a:sym typeface="굴림"/>
              </a:rPr>
              <a:t>Signal Argument</a:t>
            </a:r>
            <a:r>
              <a:rPr lang="ko-KR" altLang="en-US">
                <a:cs typeface="굴림"/>
                <a:sym typeface="굴림"/>
              </a:rPr>
              <a:t>를 추가 한다</a:t>
            </a:r>
            <a:r>
              <a:rPr lang="en-US" altLang="ko-KR">
                <a:cs typeface="굴림"/>
                <a:sym typeface="굴림"/>
              </a:rPr>
              <a:t>.</a:t>
            </a: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QPixmap </a:t>
            </a:r>
            <a:r>
              <a:rPr lang="ko-KR" altLang="en-US">
                <a:cs typeface="굴림"/>
                <a:sym typeface="굴림"/>
              </a:rPr>
              <a:t>하나 더 추가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Canny Image Processing </a:t>
            </a:r>
            <a:r>
              <a:rPr lang="ko-KR" altLang="en-US">
                <a:cs typeface="굴림"/>
                <a:sym typeface="굴림"/>
              </a:rPr>
              <a:t>처리</a:t>
            </a:r>
            <a:endParaRPr lang="en-US" altLang="ko-KR">
              <a:cs typeface="굴림"/>
              <a:sym typeface="굴림"/>
            </a:endParaRPr>
          </a:p>
          <a:p>
            <a:pPr lvl="1">
              <a:lnSpc>
                <a:spcPct val="100000"/>
              </a:lnSpc>
              <a:defRPr sz="2400"/>
            </a:pPr>
            <a:r>
              <a:rPr lang="en-US" altLang="ko-KR">
                <a:cs typeface="굴림"/>
                <a:sym typeface="굴림"/>
              </a:rPr>
              <a:t>img</a:t>
            </a:r>
            <a:r>
              <a:rPr lang="ko-KR" altLang="en-US">
                <a:cs typeface="굴림"/>
                <a:sym typeface="굴림"/>
              </a:rPr>
              <a:t>와 </a:t>
            </a:r>
            <a:r>
              <a:rPr lang="en-US" altLang="ko-KR">
                <a:cs typeface="굴림"/>
                <a:sym typeface="굴림"/>
              </a:rPr>
              <a:t>img2 </a:t>
            </a:r>
            <a:r>
              <a:rPr lang="ko-KR" altLang="en-US">
                <a:cs typeface="굴림"/>
                <a:sym typeface="굴림"/>
              </a:rPr>
              <a:t>동시에 </a:t>
            </a:r>
            <a:r>
              <a:rPr lang="en-US" altLang="ko-KR">
                <a:cs typeface="굴림"/>
                <a:sym typeface="굴림"/>
              </a:rPr>
              <a:t>signal emit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90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8269485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Canny Image Processing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추가하기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B5A46-F7CD-5D5C-0BDD-A010EA61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63" y="3487825"/>
            <a:ext cx="4182059" cy="1781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0DE34E-4B14-8143-6E32-87305663F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075" y="3487825"/>
            <a:ext cx="7359715" cy="236473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2E4B107-4EB6-2E7D-D274-6C0DC716C9A1}"/>
              </a:ext>
            </a:extLst>
          </p:cNvPr>
          <p:cNvSpPr/>
          <p:nvPr/>
        </p:nvSpPr>
        <p:spPr>
          <a:xfrm>
            <a:off x="682171" y="3701143"/>
            <a:ext cx="3786394" cy="3193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2D0EF72-0464-9CC9-8436-2EFBDA8B9C14}"/>
              </a:ext>
            </a:extLst>
          </p:cNvPr>
          <p:cNvSpPr/>
          <p:nvPr/>
        </p:nvSpPr>
        <p:spPr>
          <a:xfrm>
            <a:off x="5000171" y="4571999"/>
            <a:ext cx="6893066" cy="1280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9172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>
                <a:cs typeface="굴림"/>
                <a:sym typeface="굴림"/>
              </a:rPr>
              <a:t>setImage</a:t>
            </a:r>
            <a:r>
              <a:rPr lang="ko-KR" altLang="en-US">
                <a:cs typeface="굴림"/>
                <a:sym typeface="굴림"/>
              </a:rPr>
              <a:t>에서 </a:t>
            </a:r>
            <a:r>
              <a:rPr lang="en-US" altLang="ko-KR">
                <a:cs typeface="굴림"/>
                <a:sym typeface="굴림"/>
              </a:rPr>
              <a:t>img2 </a:t>
            </a:r>
            <a:r>
              <a:rPr lang="ko-KR" altLang="en-US">
                <a:cs typeface="굴림"/>
                <a:sym typeface="굴림"/>
              </a:rPr>
              <a:t>도 출력하여</a:t>
            </a:r>
            <a:br>
              <a:rPr lang="en-US" altLang="ko-KR">
                <a:cs typeface="굴림"/>
                <a:sym typeface="굴림"/>
              </a:rPr>
            </a:br>
            <a:r>
              <a:rPr lang="ko-KR" altLang="en-US">
                <a:cs typeface="굴림"/>
                <a:sym typeface="굴림"/>
              </a:rPr>
              <a:t>프로그램을 완성한다</a:t>
            </a:r>
            <a:r>
              <a:rPr lang="en-US" altLang="ko-KR">
                <a:cs typeface="굴림"/>
                <a:sym typeface="굴림"/>
              </a:rPr>
              <a:t>.</a:t>
            </a: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91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Canny Image Processing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동시 송출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F09CFA-2D56-402F-7144-EFFEC3C3E8DF}"/>
              </a:ext>
            </a:extLst>
          </p:cNvPr>
          <p:cNvGrpSpPr/>
          <p:nvPr/>
        </p:nvGrpSpPr>
        <p:grpSpPr>
          <a:xfrm>
            <a:off x="5635442" y="1894849"/>
            <a:ext cx="6114661" cy="3350337"/>
            <a:chOff x="6096000" y="2785515"/>
            <a:chExt cx="5129685" cy="28106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BE0C3E2-CD79-FF1E-2F24-8282A549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85515"/>
              <a:ext cx="5129685" cy="28106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F45EDD-2885-FDC8-5ADC-3F5B409EE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526" y="3136349"/>
              <a:ext cx="2363073" cy="15637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49BE0A-7715-00CE-7AEB-D2E798BB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0842" y="3052892"/>
              <a:ext cx="2438730" cy="1647213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D84C537-D805-6297-6344-E6B0CC630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80" y="1894849"/>
            <a:ext cx="4585276" cy="472343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0722146-FDA4-BD6C-C327-529717ACC1B0}"/>
              </a:ext>
            </a:extLst>
          </p:cNvPr>
          <p:cNvSpPr/>
          <p:nvPr/>
        </p:nvSpPr>
        <p:spPr>
          <a:xfrm>
            <a:off x="783771" y="3776661"/>
            <a:ext cx="3135086" cy="766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2410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하드웨어…"/>
          <p:cNvSpPr txBox="1">
            <a:spLocks noGrp="1"/>
          </p:cNvSpPr>
          <p:nvPr>
            <p:ph type="body" idx="4294967295"/>
          </p:nvPr>
        </p:nvSpPr>
        <p:spPr>
          <a:xfrm>
            <a:off x="208210" y="935037"/>
            <a:ext cx="11828280" cy="568325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  <a:defRPr sz="2400"/>
            </a:pPr>
            <a:r>
              <a:rPr lang="en-US" altLang="ko-KR" dirty="0">
                <a:cs typeface="굴림"/>
                <a:sym typeface="굴림"/>
              </a:rPr>
              <a:t>Mode </a:t>
            </a:r>
            <a:r>
              <a:rPr lang="ko-KR" altLang="en-US" dirty="0">
                <a:cs typeface="굴림"/>
                <a:sym typeface="굴림"/>
              </a:rPr>
              <a:t>버튼을 이용해서 다양한 모드로 출력되게끔 하자</a:t>
            </a:r>
            <a:endParaRPr lang="en-US" altLang="ko-KR" dirty="0">
              <a:cs typeface="굴림"/>
              <a:sym typeface="굴림"/>
            </a:endParaRPr>
          </a:p>
        </p:txBody>
      </p:sp>
      <p:sp>
        <p:nvSpPr>
          <p:cNvPr id="170" name="슬라이드 번호"/>
          <p:cNvSpPr txBox="1">
            <a:spLocks noGrp="1"/>
          </p:cNvSpPr>
          <p:nvPr>
            <p:ph type="sldNum" sz="quarter" idx="4294967295"/>
          </p:nvPr>
        </p:nvSpPr>
        <p:spPr>
          <a:xfrm>
            <a:off x="9347200" y="6094413"/>
            <a:ext cx="2844800" cy="52387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92</a:t>
            </a:fld>
            <a:endParaRPr/>
          </a:p>
        </p:txBody>
      </p:sp>
      <p:sp>
        <p:nvSpPr>
          <p:cNvPr id="6" name="Microprocessor 구조"/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도전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] Mode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버튼을 이용해서 다양한 모드의 이미지가 동시에 나오게 하자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43F09CFA-2D56-402F-7144-EFFEC3C3E8DF}"/>
              </a:ext>
            </a:extLst>
          </p:cNvPr>
          <p:cNvGrpSpPr/>
          <p:nvPr/>
        </p:nvGrpSpPr>
        <p:grpSpPr>
          <a:xfrm>
            <a:off x="5050831" y="2078328"/>
            <a:ext cx="6699272" cy="3670656"/>
            <a:chOff x="6096000" y="2785515"/>
            <a:chExt cx="5129685" cy="2810650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7BE0C3E2-CD79-FF1E-2F24-8282A549D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2785515"/>
              <a:ext cx="5129685" cy="281065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1F45EDD-2885-FDC8-5ADC-3F5B409EE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526" y="3136349"/>
              <a:ext cx="2363073" cy="15637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A49BE0A-7715-00CE-7AEB-D2E798BBA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60842" y="3052892"/>
              <a:ext cx="2438730" cy="1647213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792F9E5-1E41-89E6-E347-19A95FAA3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882" y="1810554"/>
            <a:ext cx="2624547" cy="19661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EA3A0F-42CE-962B-8F98-3B9A54E8CD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17" y="3065314"/>
            <a:ext cx="2681662" cy="1971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75A31E-7FAE-7362-074B-E9FD097343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0658" y="4772871"/>
            <a:ext cx="2681662" cy="203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606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AA5E6-0934-4F10-8712-80D25B0DB8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/>
              <a:t>ML </a:t>
            </a:r>
            <a:r>
              <a:rPr lang="ko-KR" altLang="en-US" dirty="0"/>
              <a:t>체험하기</a:t>
            </a:r>
          </a:p>
        </p:txBody>
      </p:sp>
    </p:spTree>
    <p:extLst>
      <p:ext uri="{BB962C8B-B14F-4D97-AF65-F5344CB8AC3E}">
        <p14:creationId xmlns:p14="http://schemas.microsoft.com/office/powerpoint/2010/main" val="29812159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8507E0-E483-47BB-AE45-6C0AEA52B7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/>
              <a:t>Google </a:t>
            </a:r>
            <a:r>
              <a:rPr lang="ko-KR" altLang="en-US"/>
              <a:t>에서 만든 기계학습</a:t>
            </a:r>
            <a:r>
              <a:rPr lang="en-US" altLang="ko-KR"/>
              <a:t>(ML, </a:t>
            </a:r>
            <a:r>
              <a:rPr lang="ko-KR" altLang="en-US"/>
              <a:t>머신러닝</a:t>
            </a:r>
            <a:r>
              <a:rPr lang="en-US" altLang="ko-KR"/>
              <a:t>) Library</a:t>
            </a:r>
          </a:p>
          <a:p>
            <a:pPr lvl="1"/>
            <a:r>
              <a:rPr lang="en-US" altLang="ko-KR"/>
              <a:t>Python / C++ </a:t>
            </a:r>
            <a:r>
              <a:rPr lang="ko-KR" altLang="en-US"/>
              <a:t>지원</a:t>
            </a:r>
            <a:endParaRPr lang="en-US" altLang="ko-KR"/>
          </a:p>
          <a:p>
            <a:pPr lvl="1"/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6" name="Microprocessor 구조">
            <a:extLst>
              <a:ext uri="{FF2B5EF4-FFF2-40B4-BE49-F238E27FC236}">
                <a16:creationId xmlns:a16="http://schemas.microsoft.com/office/drawing/2014/main" id="{D07AF660-93E1-FB76-A9D7-7FD066E4F58F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Tensorflow</a:t>
            </a:r>
            <a:endParaRPr lang="ko-KR" altLang="en-US" dirty="0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1733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BD99B-4882-4F57-B3C5-3ECA7B5BE76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Edge Device</a:t>
            </a:r>
            <a:r>
              <a:rPr lang="ko-KR" altLang="en-US" dirty="0"/>
              <a:t>용으로 동작하는 </a:t>
            </a:r>
            <a:r>
              <a:rPr lang="en-US" altLang="ko-KR" dirty="0"/>
              <a:t>ML Library</a:t>
            </a:r>
          </a:p>
          <a:p>
            <a:pPr lvl="1"/>
            <a:r>
              <a:rPr lang="en-US" altLang="ko-KR" dirty="0"/>
              <a:t>Edge Device : </a:t>
            </a:r>
            <a:r>
              <a:rPr lang="ko-KR" altLang="en-US" dirty="0"/>
              <a:t>네트워크에서 말단에 해당되는 장치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모바일 </a:t>
            </a:r>
            <a:r>
              <a:rPr lang="en-US" altLang="ko-KR" dirty="0"/>
              <a:t>/ </a:t>
            </a:r>
            <a:r>
              <a:rPr lang="ko-KR" altLang="en-US" dirty="0" err="1"/>
              <a:t>라즈베리파이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pPr lvl="1"/>
            <a:r>
              <a:rPr lang="en-US" altLang="ko-KR" dirty="0"/>
              <a:t>OS</a:t>
            </a:r>
            <a:r>
              <a:rPr lang="ko-KR" altLang="en-US" dirty="0"/>
              <a:t>가 포함되어 있어야 한다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(Firmware </a:t>
            </a:r>
            <a:r>
              <a:rPr lang="ko-KR" altLang="en-US" dirty="0"/>
              <a:t>에서 지원 안함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Microprocessor 구조">
            <a:extLst>
              <a:ext uri="{FF2B5EF4-FFF2-40B4-BE49-F238E27FC236}">
                <a16:creationId xmlns:a16="http://schemas.microsoft.com/office/drawing/2014/main" id="{FBD34F49-1326-0FC3-FBCA-C5173CE56EAD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 err="1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Tensorflow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 Lite</a:t>
            </a:r>
          </a:p>
        </p:txBody>
      </p:sp>
    </p:spTree>
    <p:extLst>
      <p:ext uri="{BB962C8B-B14F-4D97-AF65-F5344CB8AC3E}">
        <p14:creationId xmlns:p14="http://schemas.microsoft.com/office/powerpoint/2010/main" val="31822005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5BE778-DEC0-4AB2-B0E4-C05F3B36822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1356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포트폴리오 제작할 때</a:t>
            </a:r>
            <a:r>
              <a:rPr lang="en-US" altLang="ko-KR"/>
              <a:t>,</a:t>
            </a:r>
          </a:p>
          <a:p>
            <a:pPr marL="0" indent="0">
              <a:buNone/>
            </a:pPr>
            <a:r>
              <a:rPr lang="ko-KR" altLang="en-US"/>
              <a:t>추가하여 더 멋진 작품을 만드는 것을 권장하기 위함</a:t>
            </a:r>
          </a:p>
        </p:txBody>
      </p:sp>
      <p:sp>
        <p:nvSpPr>
          <p:cNvPr id="6" name="Microprocessor 구조">
            <a:extLst>
              <a:ext uri="{FF2B5EF4-FFF2-40B4-BE49-F238E27FC236}">
                <a16:creationId xmlns:a16="http://schemas.microsoft.com/office/drawing/2014/main" id="{DA9A8A69-FD29-3DF2-C03A-24111163391F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학습 목표</a:t>
            </a:r>
          </a:p>
        </p:txBody>
      </p:sp>
    </p:spTree>
    <p:extLst>
      <p:ext uri="{BB962C8B-B14F-4D97-AF65-F5344CB8AC3E}">
        <p14:creationId xmlns:p14="http://schemas.microsoft.com/office/powerpoint/2010/main" val="33393291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E94CA-5364-4FF3-997D-85125F3395B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특정 유형의 패턴을 인식하도록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훈련이 된</a:t>
            </a:r>
            <a:r>
              <a:rPr lang="en-US" altLang="ko-KR" dirty="0"/>
              <a:t>,</a:t>
            </a:r>
            <a:r>
              <a:rPr lang="ko-KR" altLang="en-US" dirty="0"/>
              <a:t> 수학적 함수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패턴을 인식하기 위한 알고리즘이 포함되어 있음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ML </a:t>
            </a:r>
            <a:r>
              <a:rPr lang="ko-KR" altLang="en-US" dirty="0">
                <a:solidFill>
                  <a:srgbClr val="FF0000"/>
                </a:solidFill>
              </a:rPr>
              <a:t>모델들은 파일로 관리된다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2A508C-28BE-4ECE-8A5A-1E71B4C04CC2}"/>
              </a:ext>
            </a:extLst>
          </p:cNvPr>
          <p:cNvSpPr txBox="1"/>
          <p:nvPr/>
        </p:nvSpPr>
        <p:spPr>
          <a:xfrm>
            <a:off x="826864" y="6206903"/>
            <a:ext cx="10304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출처 </a:t>
            </a:r>
            <a:r>
              <a:rPr lang="en-US" altLang="ko-KR" sz="1600" dirty="0"/>
              <a:t>: </a:t>
            </a:r>
            <a:r>
              <a:rPr lang="en-US" altLang="ko-KR" sz="1600" dirty="0">
                <a:hlinkClick r:id="rId3"/>
              </a:rPr>
              <a:t>https://learn.microsoft.com/en-us/windows/ai/windows-ml/what-is-a-machine-learning-model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7" name="Microprocessor 구조">
            <a:extLst>
              <a:ext uri="{FF2B5EF4-FFF2-40B4-BE49-F238E27FC236}">
                <a16:creationId xmlns:a16="http://schemas.microsoft.com/office/drawing/2014/main" id="{3AD0FDA2-A8A9-1858-6850-8062BB0F4292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Machine Learning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에서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Model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이란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삼성긴고딕 Bold" panose="020B0600000101010101" pitchFamily="50" charset="-127"/>
              <a:ea typeface="삼성긴고딕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17013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8AA5E6-0934-4F10-8712-80D25B0DB8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61356" y="3151981"/>
            <a:ext cx="8269288" cy="55403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ML </a:t>
            </a:r>
            <a:r>
              <a:rPr lang="ko-KR" altLang="en-US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18833531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01D470-C18F-4FEB-B7F0-E4D7A53A3B7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21356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b="1"/>
              <a:t>분류 할 수 있는 것에 대해</a:t>
            </a:r>
            <a:r>
              <a:rPr lang="en-US" altLang="ko-KR" b="1"/>
              <a:t>, </a:t>
            </a:r>
            <a:r>
              <a:rPr lang="ko-KR" altLang="en-US" b="1"/>
              <a:t>목표를 선정한다</a:t>
            </a:r>
            <a:r>
              <a:rPr lang="en-US" altLang="ko-KR" b="1"/>
              <a:t>.</a:t>
            </a:r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0" indent="0">
              <a:buNone/>
            </a:pPr>
            <a:r>
              <a:rPr lang="en-US" altLang="ko-KR"/>
              <a:t>ex) </a:t>
            </a:r>
            <a:r>
              <a:rPr lang="ko-KR" altLang="en-US"/>
              <a:t>어떤 사람이 인싸 </a:t>
            </a:r>
            <a:r>
              <a:rPr lang="en-US" altLang="ko-KR"/>
              <a:t>or</a:t>
            </a:r>
            <a:r>
              <a:rPr lang="ko-KR" altLang="en-US"/>
              <a:t> 아싸 를 구분하는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머신러닝을 개발하고자 한다</a:t>
            </a:r>
            <a:r>
              <a:rPr lang="en-US" altLang="ko-KR"/>
              <a:t>.</a:t>
            </a:r>
          </a:p>
        </p:txBody>
      </p:sp>
      <p:sp>
        <p:nvSpPr>
          <p:cNvPr id="4" name="Microprocessor 구조">
            <a:extLst>
              <a:ext uri="{FF2B5EF4-FFF2-40B4-BE49-F238E27FC236}">
                <a16:creationId xmlns:a16="http://schemas.microsoft.com/office/drawing/2014/main" id="{2886F2DB-5A12-3E95-2DBF-C72F231804E2}"/>
              </a:ext>
            </a:extLst>
          </p:cNvPr>
          <p:cNvSpPr txBox="1">
            <a:spLocks/>
          </p:cNvSpPr>
          <p:nvPr/>
        </p:nvSpPr>
        <p:spPr>
          <a:xfrm>
            <a:off x="208210" y="139184"/>
            <a:ext cx="11541893" cy="553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2667" b="0" kern="1200" spc="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ML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과정 </a:t>
            </a:r>
            <a:r>
              <a:rPr lang="en-US" altLang="ko-KR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1 – </a:t>
            </a:r>
            <a:r>
              <a:rPr lang="ko-KR" altLang="en-US" dirty="0">
                <a:solidFill>
                  <a:schemeClr val="bg1"/>
                </a:solidFill>
                <a:latin typeface="삼성긴고딕 Bold" panose="020B0600000101010101" pitchFamily="50" charset="-127"/>
                <a:ea typeface="삼성긴고딕 Bold" panose="020B0600000101010101" pitchFamily="50" charset="-127"/>
              </a:rPr>
              <a:t>목표 설정</a:t>
            </a:r>
          </a:p>
        </p:txBody>
      </p:sp>
    </p:spTree>
    <p:extLst>
      <p:ext uri="{BB962C8B-B14F-4D97-AF65-F5344CB8AC3E}">
        <p14:creationId xmlns:p14="http://schemas.microsoft.com/office/powerpoint/2010/main" val="2456470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15908</TotalTime>
  <Words>7131</Words>
  <Application>Microsoft Office PowerPoint</Application>
  <PresentationFormat>와이드스크린</PresentationFormat>
  <Paragraphs>1360</Paragraphs>
  <Slides>111</Slides>
  <Notes>83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6" baseType="lpstr">
      <vt:lpstr>맑은 고딕</vt:lpstr>
      <vt:lpstr>삼성긴고딕 Regular</vt:lpstr>
      <vt:lpstr>삼성긴고딕 Heavy</vt:lpstr>
      <vt:lpstr>삼성긴고딕 Medium</vt:lpstr>
      <vt:lpstr>궁서체</vt:lpstr>
      <vt:lpstr>맑은 고딕</vt:lpstr>
      <vt:lpstr>Arial</vt:lpstr>
      <vt:lpstr>굴림</vt:lpstr>
      <vt:lpstr>삼성긴고딕OTF Regular</vt:lpstr>
      <vt:lpstr>삼성긴고딕 Bold</vt:lpstr>
      <vt:lpstr>HY헤드라인M</vt:lpstr>
      <vt:lpstr>Cambria Math</vt:lpstr>
      <vt:lpstr>Wingdings</vt:lpstr>
      <vt:lpstr>Source Code Pro</vt:lpstr>
      <vt:lpstr>Office 테마</vt:lpstr>
      <vt:lpstr>PowerPoint 프레젠테이션</vt:lpstr>
      <vt:lpstr>임베디드 GUI</vt:lpstr>
      <vt:lpstr>PowerPoint 프레젠테이션</vt:lpstr>
      <vt:lpstr>임베디드 GUI</vt:lpstr>
      <vt:lpstr>실습을 위한  라즈베리파이 버전</vt:lpstr>
      <vt:lpstr>라즈베리파이 OS 64 bit로 설치</vt:lpstr>
      <vt:lpstr>리눅스 커널 기준</vt:lpstr>
      <vt:lpstr>카메라 테스트</vt:lpstr>
      <vt:lpstr>파이 카메라 연결</vt:lpstr>
      <vt:lpstr>Legacy Camera 설정하기</vt:lpstr>
      <vt:lpstr>Legacy Camera로 설정하는 이유</vt:lpstr>
      <vt:lpstr>카메라 테스트하기</vt:lpstr>
      <vt:lpstr>OpenCV 설치</vt:lpstr>
      <vt:lpstr>OpenCV 설치를 위한 의존성 Library 설치</vt:lpstr>
      <vt:lpstr>OpenCV 테스트</vt:lpstr>
      <vt:lpstr>임베디드 Visualization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Numpy</vt:lpstr>
      <vt:lpstr>Numpy</vt:lpstr>
      <vt:lpstr>numpy를 배우는 이유</vt:lpstr>
      <vt:lpstr>numpy 설치</vt:lpstr>
      <vt:lpstr>numpy 기본 객체</vt:lpstr>
      <vt:lpstr>1차원 / 2차원 ndarray</vt:lpstr>
      <vt:lpstr>하드코딩 하기</vt:lpstr>
      <vt:lpstr>[도전] 하드코딩 후 출력하기</vt:lpstr>
      <vt:lpstr>사이즈 구하기</vt:lpstr>
      <vt:lpstr>numpy 메서드</vt:lpstr>
      <vt:lpstr>랜덤 생성</vt:lpstr>
      <vt:lpstr>[도전] 랜덤 값 채우기</vt:lpstr>
      <vt:lpstr>Matplot Library</vt:lpstr>
      <vt:lpstr>PowerPoint 프레젠테이션</vt:lpstr>
      <vt:lpstr>matplotlib 설치</vt:lpstr>
      <vt:lpstr>PowerPoint 프레젠테이션</vt:lpstr>
      <vt:lpstr>PowerPoint 프레젠테이션</vt:lpstr>
      <vt:lpstr>PowerPoint 프레젠테이션</vt:lpstr>
      <vt:lpstr>PowerPoint 프레젠테이션</vt:lpstr>
      <vt:lpstr>3D 예제코드 돌려보기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샘플 코드 포팅</vt:lpstr>
      <vt:lpstr>포팅을 위한 객체 타입 분석</vt:lpstr>
      <vt:lpstr>Example 코드 보기</vt:lpstr>
      <vt:lpstr>샘플 동작 코드 확인</vt:lpstr>
      <vt:lpstr>샘플 코드의 타입과 기존 코드 타입 비교</vt:lpstr>
      <vt:lpstr>[도전] 샘플코드를 PySide로 포팅</vt:lpstr>
      <vt:lpstr>PowerPoint 프레젠테이션</vt:lpstr>
      <vt:lpstr>임베디드 GUI</vt:lpstr>
      <vt:lpstr>Computer Vision에 대하여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OpenCV Library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OpenCV와 Qt</vt:lpstr>
      <vt:lpstr>OpenCV 없이 이미지 출력</vt:lpstr>
      <vt:lpstr>PowerPoint 프레젠테이션</vt:lpstr>
      <vt:lpstr>Pycharm 에 OpenCV 설치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Image Processing 카메라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ML 체험하기</vt:lpstr>
      <vt:lpstr>PowerPoint 프레젠테이션</vt:lpstr>
      <vt:lpstr>PowerPoint 프레젠테이션</vt:lpstr>
      <vt:lpstr>PowerPoint 프레젠테이션</vt:lpstr>
      <vt:lpstr>PowerPoint 프레젠테이션</vt:lpstr>
      <vt:lpstr>ML 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Object Detect  (사물인식)</vt:lpstr>
      <vt:lpstr>사물인식</vt:lpstr>
      <vt:lpstr>실습 과정</vt:lpstr>
      <vt:lpstr>1. 텐서플로우 Lite 버전, OpenCV설치하기</vt:lpstr>
      <vt:lpstr>2-1.  사물인식 소스코드 다운로드</vt:lpstr>
      <vt:lpstr>2-2. 모델 다운로드</vt:lpstr>
      <vt:lpstr>3. 사물인식 체험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jjun</dc:creator>
  <cp:lastModifiedBy>mincoding</cp:lastModifiedBy>
  <cp:revision>1191</cp:revision>
  <cp:lastPrinted>2019-06-28T04:10:12Z</cp:lastPrinted>
  <dcterms:created xsi:type="dcterms:W3CDTF">2019-05-31T09:31:34Z</dcterms:created>
  <dcterms:modified xsi:type="dcterms:W3CDTF">2023-06-16T15:00:53Z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AB52C6BCCACA94F22A564D49379192C1F85FD503E8D057CDEFC9F621448DEA2A</vt:lpwstr>
  </property>
  <property fmtid="{D5CDD505-2E9C-101B-9397-08002B2CF9AE}" pid="2" name="NSCPROP">
    <vt:lpwstr>NSCCustomProperty</vt:lpwstr>
  </property>
  <property fmtid="{D5CDD505-2E9C-101B-9397-08002B2CF9AE}" pid="3" name="NSCPROP_SA">
    <vt:lpwstr>C:\mySingle\TEMP\(190618) 2기 입학식 진행PPT v1.2.pptx</vt:lpwstr>
  </property>
</Properties>
</file>